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3" r:id="rId5"/>
    <p:sldId id="304" r:id="rId6"/>
    <p:sldId id="273" r:id="rId7"/>
    <p:sldId id="274" r:id="rId8"/>
    <p:sldId id="275" r:id="rId9"/>
    <p:sldId id="307" r:id="rId10"/>
    <p:sldId id="276" r:id="rId11"/>
    <p:sldId id="290" r:id="rId12"/>
    <p:sldId id="291" r:id="rId13"/>
    <p:sldId id="300" r:id="rId14"/>
    <p:sldId id="296" r:id="rId15"/>
    <p:sldId id="301" r:id="rId16"/>
    <p:sldId id="295" r:id="rId17"/>
    <p:sldId id="297" r:id="rId18"/>
    <p:sldId id="298" r:id="rId19"/>
    <p:sldId id="292" r:id="rId20"/>
    <p:sldId id="299" r:id="rId21"/>
    <p:sldId id="293" r:id="rId22"/>
    <p:sldId id="302" r:id="rId23"/>
    <p:sldId id="294" r:id="rId24"/>
    <p:sldId id="30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9C854-1639-491B-A7F2-8BFBA91F1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05863-7076-475D-8D5F-69E9B5D67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04FAD-0A9C-4456-8E47-A6CF87DF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D24E7-C98A-4935-850D-849A69F1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9D798-4FD7-4648-8AF2-04335729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0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1845-E411-4D9B-B7FA-8D9766A3F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B2C17-FC39-4BBE-9F03-B8B3A0FD1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F57F-4050-4374-85EF-FA9930927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4D0AD-A47F-40AA-8CBE-0918D803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53DD5-C688-4BCA-A13A-681B19BB8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C5272F-B1D5-4069-8D8B-A71720E32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F9212-574D-4C48-93F4-A35F530C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C77E4-FD0C-41B2-8136-2D32240B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D6058-FC76-4B32-AFEF-49E4DCC0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4C612-E6B4-4B06-BD03-EF43D8F2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8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3F9DB-88E9-4710-B0F7-D291B51F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1E2AA-577C-49F3-BC78-6B4F82B5D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AE3B9-9114-43AA-AA65-D60A7ED1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1E4FC-C3F9-4973-B469-39B6A7D0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54B0A-8C42-45C5-AE07-72A24821E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1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D8E5-B65F-49E1-809A-3FDF83EA1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DDBE2-9068-49EA-BF04-A02A9CBD9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71552-42EC-40DB-9121-8A91DEF7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4CA2F-7F0A-4924-A11C-1C3AAA48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C0C25-F552-42AC-93CF-3461138A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C7B2F-FCCD-46D3-8FAE-F3E959A7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5B71F-3A18-4A69-AFF1-8CEFA8746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6A753-43E7-4EC5-BD9A-B5713C7B7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3D1EB-2251-4902-A0AA-5F93E236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08E2B-C91A-4E45-818A-D3C8A9524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008DA-BD83-4CEA-A961-C1360C3D9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9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A9D62-005B-4505-B220-CB4CE3A11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49B63-9C76-4B8A-B0C8-8D2A5D3B6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05800-34C7-49B0-9284-0BA1A41A7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F2153-4E7A-4D8E-B26B-31A07FF88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EFA67C-E449-4453-B749-DA3F450335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512260-85AA-45E1-9D59-0BB133249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E67927-65E9-4C2D-89D3-9863F2B91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8863B-1280-4330-A99E-6A7F64E3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5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B493-C68F-48FD-8440-F644C182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6B346D-DCE9-462F-9ED2-5576AB68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BFABA-59C1-48A8-BEEE-279D5857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4056C-1341-4F67-A993-0FDB6184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0FEE7D-EF93-4FDD-A3EB-4033A4AFA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74A75A-3345-4017-9C3A-E36FB6375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8537C-1801-473F-AE67-56613954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5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8417-255D-4345-832D-1A5AF1CC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5897F-37C3-48CA-9EFE-150944583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FF894-FC89-4F74-ACE4-E43DBFCDB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351E1-F733-472D-817B-E7BB2D18B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54436-95B7-426C-A4FA-1898CA195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E28F7-867B-4BD6-9851-C2F9D438E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354-5AA4-4FF6-A6BD-C2B0146E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D39F26-2A19-4234-80B6-B8C9B9682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4473-5703-43B6-A04F-6E53D2883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981F9-BCF1-4921-B8A7-69523BAB8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F6A2C-49D0-43CD-B76C-994EE0A79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4B45D-FF1B-44BC-8BDB-1BA98EE3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4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09042-3B17-4598-8EBF-CA1892C5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C2D69-F981-4ED9-BD60-D334C84DC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71D11-AC43-4E63-8902-0F919EB00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A7D8-363E-4C4E-BB28-0B6753FE46E2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BECB5-CDDB-42A6-A353-71A05E041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90F25-5B6A-4DEA-BA85-1030CD38F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0CF4-AE82-4B35-878A-2F2B27583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9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maryland.edu/oce/civic-engagement-and-volunteerism/" TargetMode="External"/><Relationship Id="rId3" Type="http://schemas.openxmlformats.org/officeDocument/2006/relationships/hyperlink" Target="https://www.medschool.umaryland.edu/osr/MDMasters-Dual-Degrees/" TargetMode="External"/><Relationship Id="rId7" Type="http://schemas.openxmlformats.org/officeDocument/2006/relationships/hyperlink" Target="https://www.umaryland.edu/ile/presidents-student-leadership-institute/" TargetMode="External"/><Relationship Id="rId2" Type="http://schemas.openxmlformats.org/officeDocument/2006/relationships/hyperlink" Target="https://mdphd.umaryland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maryland.edu/ile/the-learning-institute/" TargetMode="External"/><Relationship Id="rId5" Type="http://schemas.openxmlformats.org/officeDocument/2006/relationships/hyperlink" Target="https://www.umaryland.edu/university-life/student-organizations/" TargetMode="External"/><Relationship Id="rId4" Type="http://schemas.openxmlformats.org/officeDocument/2006/relationships/hyperlink" Target="https://www.medschool.umaryland.edu/osa/Student-Schedulin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931F2E-2D31-4A4C-A7AF-F10C312337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 Mission and Branding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CFB08B4-D147-414D-9EBA-DD6B3F1EDC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Compilation of Co-Curricular Opportunities </a:t>
            </a:r>
            <a:r>
              <a:rPr lang="en-US" sz="2800" i="1" dirty="0"/>
              <a:t>by Themes </a:t>
            </a:r>
            <a:r>
              <a:rPr lang="en-US" sz="2800" dirty="0"/>
              <a:t>to support your personal mission and branding </a:t>
            </a:r>
          </a:p>
        </p:txBody>
      </p:sp>
    </p:spTree>
    <p:extLst>
      <p:ext uri="{BB962C8B-B14F-4D97-AF65-F5344CB8AC3E}">
        <p14:creationId xmlns:p14="http://schemas.microsoft.com/office/powerpoint/2010/main" val="8815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685800" y="4488110"/>
            <a:ext cx="3454400" cy="20047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lvl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Leadership in Medicine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AMA – Med Student Section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AMSA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APAMSA</a:t>
            </a:r>
            <a:r>
              <a:rPr lang="en-US" sz="2200" dirty="0"/>
              <a:t> </a:t>
            </a:r>
            <a:endParaRPr lang="en-US" sz="22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C4835-101C-42BE-B178-1FC5407D7BFA}"/>
              </a:ext>
            </a:extLst>
          </p:cNvPr>
          <p:cNvSpPr/>
          <p:nvPr/>
        </p:nvSpPr>
        <p:spPr>
          <a:xfrm>
            <a:off x="8089900" y="1968496"/>
            <a:ext cx="3543300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endParaRPr lang="en-US" sz="2400" dirty="0"/>
          </a:p>
          <a:p>
            <a:endParaRPr lang="en-US" sz="2400" dirty="0"/>
          </a:p>
          <a:p>
            <a:pPr algn="ctr"/>
            <a:r>
              <a:rPr lang="en-US" sz="2400" dirty="0"/>
              <a:t>UMB President’s Leadership Council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UMB Learning Institute – </a:t>
            </a:r>
            <a:r>
              <a:rPr lang="en-US" sz="2400" dirty="0" err="1"/>
              <a:t>Microcertificates</a:t>
            </a:r>
            <a:r>
              <a:rPr lang="en-US" sz="2400" dirty="0"/>
              <a:t> in Principles of Leadership</a:t>
            </a:r>
          </a:p>
          <a:p>
            <a:pPr algn="ctr"/>
            <a:r>
              <a:rPr lang="en-US" sz="2400" dirty="0"/>
              <a:t>Emotional Intelligence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387850" y="1968496"/>
            <a:ext cx="3454400" cy="4524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Student Government </a:t>
            </a:r>
          </a:p>
          <a:p>
            <a:pPr algn="ctr"/>
            <a:r>
              <a:rPr lang="en-US" sz="2000" dirty="0"/>
              <a:t>Student Council, USGA </a:t>
            </a:r>
          </a:p>
          <a:p>
            <a:pPr algn="ctr"/>
            <a:r>
              <a:rPr lang="en-US" sz="2000" dirty="0"/>
              <a:t>AAMC OSR Representatives </a:t>
            </a:r>
          </a:p>
          <a:p>
            <a:pPr algn="ctr"/>
            <a:r>
              <a:rPr lang="en-US" sz="2000" dirty="0"/>
              <a:t>Medical Alumni Association Student Advisory Council </a:t>
            </a:r>
          </a:p>
          <a:p>
            <a:pPr algn="ctr"/>
            <a:r>
              <a:rPr lang="en-US" sz="2000" dirty="0"/>
              <a:t>House Advisory Councils </a:t>
            </a:r>
          </a:p>
          <a:p>
            <a:pPr algn="ctr"/>
            <a:r>
              <a:rPr lang="en-US" sz="2000" dirty="0"/>
              <a:t>LCME Sub Committees </a:t>
            </a:r>
          </a:p>
          <a:p>
            <a:pPr algn="ctr"/>
            <a:r>
              <a:rPr lang="en-US" sz="2000" dirty="0"/>
              <a:t>UMB Student Group E boards </a:t>
            </a:r>
          </a:p>
          <a:p>
            <a:pPr algn="ctr"/>
            <a:r>
              <a:rPr lang="en-US" sz="2000" dirty="0">
                <a:ea typeface="Calibri"/>
                <a:cs typeface="Calibri"/>
              </a:rPr>
              <a:t>Peer Support Network</a:t>
            </a:r>
          </a:p>
          <a:p>
            <a:pPr algn="ctr"/>
            <a:endParaRPr lang="en-US" sz="2000" dirty="0">
              <a:ea typeface="Calibri"/>
              <a:cs typeface="Calibri"/>
            </a:endParaRPr>
          </a:p>
          <a:p>
            <a:pPr algn="ctr"/>
            <a:r>
              <a:rPr lang="en-US" sz="2000" dirty="0">
                <a:ea typeface="Calibri"/>
                <a:cs typeface="Calibri"/>
              </a:rPr>
              <a:t>SGA Leadership Training Series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685800" y="4051292"/>
            <a:ext cx="3454400" cy="9144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387850" y="1633248"/>
            <a:ext cx="3454400" cy="77583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Leadership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2CB7EE-0170-4F55-8AB6-C8F58CD91BB4}"/>
              </a:ext>
            </a:extLst>
          </p:cNvPr>
          <p:cNvSpPr/>
          <p:nvPr/>
        </p:nvSpPr>
        <p:spPr>
          <a:xfrm>
            <a:off x="8089900" y="1633248"/>
            <a:ext cx="3543300" cy="7924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EFED13-FE1E-45C3-81F5-5EA2197EE027}"/>
              </a:ext>
            </a:extLst>
          </p:cNvPr>
          <p:cNvSpPr/>
          <p:nvPr/>
        </p:nvSpPr>
        <p:spPr>
          <a:xfrm>
            <a:off x="673101" y="2151716"/>
            <a:ext cx="3454400" cy="18049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i="1" u="sng" dirty="0"/>
          </a:p>
          <a:p>
            <a:pPr algn="ctr"/>
            <a:r>
              <a:rPr lang="en-US" sz="2000" i="1" u="sng" dirty="0"/>
              <a:t>Dual Degree</a:t>
            </a:r>
          </a:p>
          <a:p>
            <a:pPr algn="ctr"/>
            <a:r>
              <a:rPr lang="en-US" sz="2000" dirty="0"/>
              <a:t>MD-MBA</a:t>
            </a:r>
          </a:p>
          <a:p>
            <a:pPr algn="ctr"/>
            <a:endParaRPr lang="en-US" sz="1400" dirty="0"/>
          </a:p>
          <a:p>
            <a:pPr algn="ctr"/>
            <a:r>
              <a:rPr lang="en-US" sz="2000" i="1" u="sng" dirty="0"/>
              <a:t>Pre-Clerkship Elective </a:t>
            </a:r>
          </a:p>
          <a:p>
            <a:pPr algn="ctr"/>
            <a:r>
              <a:rPr lang="en-US" sz="2000" dirty="0"/>
              <a:t>CLIMB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B83B41-F8FD-4A70-BA2B-D2FB14C3EDA3}"/>
              </a:ext>
            </a:extLst>
          </p:cNvPr>
          <p:cNvSpPr/>
          <p:nvPr/>
        </p:nvSpPr>
        <p:spPr>
          <a:xfrm>
            <a:off x="673102" y="1681320"/>
            <a:ext cx="3454399" cy="744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</p:spTree>
    <p:extLst>
      <p:ext uri="{BB962C8B-B14F-4D97-AF65-F5344CB8AC3E}">
        <p14:creationId xmlns:p14="http://schemas.microsoft.com/office/powerpoint/2010/main" val="53955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LGBTQ+ </a:t>
            </a:r>
            <a:r>
              <a:rPr lang="en-US" dirty="0"/>
              <a:t>Health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4269647" y="2010240"/>
            <a:ext cx="2997958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LGBTQ+ Health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7701094" y="1968500"/>
            <a:ext cx="3652706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UMB Learning Institute –</a:t>
            </a:r>
          </a:p>
          <a:p>
            <a:pPr algn="ctr"/>
            <a:r>
              <a:rPr lang="en-US" sz="2800" dirty="0"/>
              <a:t> Safe Space </a:t>
            </a:r>
            <a:r>
              <a:rPr lang="en-US" sz="2800" dirty="0" err="1"/>
              <a:t>MicroCourse</a:t>
            </a:r>
            <a:r>
              <a:rPr lang="en-US" sz="2800" dirty="0"/>
              <a:t> </a:t>
            </a:r>
          </a:p>
          <a:p>
            <a:pPr algn="ctr"/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4269646" y="2010240"/>
            <a:ext cx="2997959" cy="9144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7701094" y="1968496"/>
            <a:ext cx="3652706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BD293B-0648-406E-A867-38F827152C1E}"/>
              </a:ext>
            </a:extLst>
          </p:cNvPr>
          <p:cNvSpPr/>
          <p:nvPr/>
        </p:nvSpPr>
        <p:spPr>
          <a:xfrm>
            <a:off x="838200" y="1968500"/>
            <a:ext cx="2997958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Research</a:t>
            </a:r>
          </a:p>
          <a:p>
            <a:pPr algn="ctr"/>
            <a:r>
              <a:rPr lang="en-US" sz="2800" dirty="0"/>
              <a:t>LGBTQ+ Health/OSR Database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B68C79-5971-4D16-AA2A-B672F1D0DB0A}"/>
              </a:ext>
            </a:extLst>
          </p:cNvPr>
          <p:cNvSpPr/>
          <p:nvPr/>
        </p:nvSpPr>
        <p:spPr>
          <a:xfrm>
            <a:off x="838199" y="1968496"/>
            <a:ext cx="2997959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</p:spTree>
    <p:extLst>
      <p:ext uri="{BB962C8B-B14F-4D97-AF65-F5344CB8AC3E}">
        <p14:creationId xmlns:p14="http://schemas.microsoft.com/office/powerpoint/2010/main" val="3060028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Medicine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134350" y="5167307"/>
            <a:ext cx="3454400" cy="13255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/>
              <a:t>Academic Medicine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C4835-101C-42BE-B178-1FC5407D7BFA}"/>
              </a:ext>
            </a:extLst>
          </p:cNvPr>
          <p:cNvSpPr/>
          <p:nvPr/>
        </p:nvSpPr>
        <p:spPr>
          <a:xfrm>
            <a:off x="8089900" y="1968496"/>
            <a:ext cx="3543300" cy="2444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Admissions </a:t>
            </a:r>
          </a:p>
          <a:p>
            <a:pPr algn="ctr"/>
            <a:r>
              <a:rPr lang="en-US" sz="2400" dirty="0"/>
              <a:t>(Interviewer, 2nd Look)</a:t>
            </a:r>
            <a:endParaRPr lang="en-US" sz="2400" dirty="0">
              <a:cs typeface="Calibri"/>
            </a:endParaRPr>
          </a:p>
          <a:p>
            <a:pPr algn="ctr"/>
            <a:r>
              <a:rPr lang="en-US" sz="2400" dirty="0"/>
              <a:t>Student Tutors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324350" y="1968495"/>
            <a:ext cx="3543300" cy="4524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Curriculum committee</a:t>
            </a:r>
          </a:p>
          <a:p>
            <a:pPr algn="ctr"/>
            <a:r>
              <a:rPr lang="en-US" sz="2400" dirty="0"/>
              <a:t>AAMC OSR Reps</a:t>
            </a:r>
          </a:p>
          <a:p>
            <a:pPr algn="ctr"/>
            <a:r>
              <a:rPr lang="en-US" sz="2400" dirty="0"/>
              <a:t>MECQI Reps </a:t>
            </a:r>
          </a:p>
          <a:p>
            <a:pPr algn="ctr"/>
            <a:r>
              <a:rPr lang="en-US" sz="2400" dirty="0"/>
              <a:t>LCME/ISA Reps </a:t>
            </a:r>
          </a:p>
          <a:p>
            <a:pPr algn="ctr"/>
            <a:r>
              <a:rPr lang="en-US" sz="2400" dirty="0"/>
              <a:t>Admissions Committee </a:t>
            </a:r>
          </a:p>
          <a:p>
            <a:pPr algn="ctr"/>
            <a:r>
              <a:rPr lang="en-US" sz="2400" dirty="0">
                <a:ea typeface="Calibri" panose="020F0502020204030204"/>
                <a:cs typeface="Calibri" panose="020F0502020204030204"/>
              </a:rPr>
              <a:t>Peer Support Network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134350" y="4482457"/>
            <a:ext cx="3454400" cy="9144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324350" y="1968496"/>
            <a:ext cx="3543300" cy="9144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Leadership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2CB7EE-0170-4F55-8AB6-C8F58CD91BB4}"/>
              </a:ext>
            </a:extLst>
          </p:cNvPr>
          <p:cNvSpPr/>
          <p:nvPr/>
        </p:nvSpPr>
        <p:spPr>
          <a:xfrm>
            <a:off x="8089900" y="1968497"/>
            <a:ext cx="3543300" cy="9144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E2BEA6-8879-4F3E-92A9-BDEF1AE21FBD}"/>
              </a:ext>
            </a:extLst>
          </p:cNvPr>
          <p:cNvSpPr/>
          <p:nvPr/>
        </p:nvSpPr>
        <p:spPr>
          <a:xfrm>
            <a:off x="685800" y="2384672"/>
            <a:ext cx="3454400" cy="41081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u="sng" dirty="0"/>
              <a:t>Dual Degree</a:t>
            </a:r>
          </a:p>
          <a:p>
            <a:pPr algn="ctr"/>
            <a:r>
              <a:rPr lang="en-US" sz="2800" dirty="0"/>
              <a:t>MS Health Professions Education </a:t>
            </a:r>
          </a:p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Pre-Clerkship Elective </a:t>
            </a:r>
          </a:p>
          <a:p>
            <a:pPr algn="ctr"/>
            <a:r>
              <a:rPr lang="en-US" sz="2800" dirty="0"/>
              <a:t>Medical Education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EC1D46-6B91-4840-B420-341155C7A509}"/>
              </a:ext>
            </a:extLst>
          </p:cNvPr>
          <p:cNvSpPr/>
          <p:nvPr/>
        </p:nvSpPr>
        <p:spPr>
          <a:xfrm>
            <a:off x="685801" y="1968496"/>
            <a:ext cx="3454399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</p:spTree>
    <p:extLst>
      <p:ext uri="{BB962C8B-B14F-4D97-AF65-F5344CB8AC3E}">
        <p14:creationId xmlns:p14="http://schemas.microsoft.com/office/powerpoint/2010/main" val="3111357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 and Quality Improvement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48323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2800" i="1" u="sng" dirty="0"/>
              <a:t>Clinical Elective  </a:t>
            </a:r>
          </a:p>
          <a:p>
            <a:pPr algn="ctr"/>
            <a:r>
              <a:rPr lang="en-US" sz="2800" dirty="0"/>
              <a:t>PSQI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6394452" y="1968500"/>
            <a:ext cx="4667248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IHI Certificates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48323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6394452" y="1968496"/>
            <a:ext cx="4667248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641117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38199" y="1968500"/>
            <a:ext cx="3289301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Tracks</a:t>
            </a:r>
          </a:p>
          <a:p>
            <a:pPr algn="ctr"/>
            <a:r>
              <a:rPr lang="en-US" sz="2800" dirty="0"/>
              <a:t>Primary Care</a:t>
            </a:r>
          </a:p>
          <a:p>
            <a:pPr algn="ctr"/>
            <a:r>
              <a:rPr lang="en-US" sz="2800" dirty="0"/>
              <a:t>CAAP</a:t>
            </a:r>
          </a:p>
          <a:p>
            <a:pPr algn="ctr"/>
            <a:endParaRPr lang="en-US" sz="2800" dirty="0"/>
          </a:p>
          <a:p>
            <a:pPr algn="ctr"/>
            <a:r>
              <a:rPr lang="en-US" sz="2800" i="1" u="sng" dirty="0"/>
              <a:t>Clinical Elective</a:t>
            </a:r>
          </a:p>
          <a:p>
            <a:pPr algn="ctr"/>
            <a:r>
              <a:rPr lang="en-US" sz="2800" dirty="0"/>
              <a:t>AHEC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476750" y="1968496"/>
            <a:ext cx="3194050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Family Medicine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Pediatrics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Internal 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Psychiatry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Rural Medicine Complementary &amp; Integrative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22911E-F274-4317-9827-36230E34506D}"/>
              </a:ext>
            </a:extLst>
          </p:cNvPr>
          <p:cNvSpPr/>
          <p:nvPr/>
        </p:nvSpPr>
        <p:spPr>
          <a:xfrm>
            <a:off x="8064500" y="1968499"/>
            <a:ext cx="3327400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AHEC Scholars</a:t>
            </a:r>
          </a:p>
          <a:p>
            <a:pPr algn="ctr"/>
            <a:endParaRPr lang="en-US" sz="2800" dirty="0">
              <a:ea typeface="Calibri" panose="020F0502020204030204"/>
              <a:cs typeface="Calibri" panose="020F0502020204030204"/>
            </a:endParaRPr>
          </a:p>
          <a:p>
            <a:pPr algn="ctr"/>
            <a:r>
              <a:rPr lang="en-US" sz="2800" dirty="0">
                <a:ea typeface="Calibri" panose="020F0502020204030204"/>
                <a:cs typeface="Calibri" panose="020F0502020204030204"/>
              </a:rPr>
              <a:t>National Service Health Corps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38200" y="1968497"/>
            <a:ext cx="32956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470400" y="1968496"/>
            <a:ext cx="3194050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49DB0C-5135-409A-B596-C4FBF12F262A}"/>
              </a:ext>
            </a:extLst>
          </p:cNvPr>
          <p:cNvSpPr/>
          <p:nvPr/>
        </p:nvSpPr>
        <p:spPr>
          <a:xfrm>
            <a:off x="8064500" y="1968496"/>
            <a:ext cx="3327400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380381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38199" y="1968500"/>
            <a:ext cx="3289301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Dual Degrees</a:t>
            </a:r>
          </a:p>
          <a:p>
            <a:pPr algn="ctr"/>
            <a:r>
              <a:rPr lang="en-US" sz="2800" dirty="0"/>
              <a:t>MSTP </a:t>
            </a:r>
          </a:p>
          <a:p>
            <a:pPr algn="ctr"/>
            <a:r>
              <a:rPr lang="en-US" sz="2800" dirty="0"/>
              <a:t>MD-MS Clin Res</a:t>
            </a:r>
          </a:p>
          <a:p>
            <a:pPr algn="ctr"/>
            <a:r>
              <a:rPr lang="en-US" sz="2800" dirty="0"/>
              <a:t>MD-MS CMBS </a:t>
            </a:r>
          </a:p>
          <a:p>
            <a:pPr algn="ctr"/>
            <a:r>
              <a:rPr lang="en-US" sz="2800" dirty="0"/>
              <a:t>MD-MS Bioengineer</a:t>
            </a:r>
          </a:p>
          <a:p>
            <a:pPr algn="ctr"/>
            <a:endParaRPr lang="en-US" sz="2800" dirty="0"/>
          </a:p>
          <a:p>
            <a:pPr algn="ctr"/>
            <a:r>
              <a:rPr lang="en-US" sz="2800" i="1" u="sng" dirty="0"/>
              <a:t>Electives</a:t>
            </a:r>
          </a:p>
          <a:p>
            <a:pPr algn="ctr"/>
            <a:r>
              <a:rPr lang="en-US" sz="2800" dirty="0"/>
              <a:t>Research Electives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476750" y="1968496"/>
            <a:ext cx="3194050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n-US" sz="2800" dirty="0"/>
          </a:p>
          <a:p>
            <a:pPr lvl="1"/>
            <a:r>
              <a:rPr lang="en-US" sz="2800" dirty="0"/>
              <a:t>Academic Medicine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22911E-F274-4317-9827-36230E34506D}"/>
              </a:ext>
            </a:extLst>
          </p:cNvPr>
          <p:cNvSpPr/>
          <p:nvPr/>
        </p:nvSpPr>
        <p:spPr>
          <a:xfrm>
            <a:off x="8064500" y="1968499"/>
            <a:ext cx="3327400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Summer Programs</a:t>
            </a:r>
          </a:p>
          <a:p>
            <a:pPr algn="ctr"/>
            <a:r>
              <a:rPr lang="en-US" sz="2800" dirty="0"/>
              <a:t>PRISM</a:t>
            </a:r>
          </a:p>
          <a:p>
            <a:pPr algn="ctr"/>
            <a:r>
              <a:rPr lang="en-US" sz="2800" dirty="0"/>
              <a:t>SPORT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Research Gap Year</a:t>
            </a:r>
          </a:p>
          <a:p>
            <a:pPr algn="ctr"/>
            <a:endParaRPr lang="en-US" sz="2800" dirty="0">
              <a:ea typeface="Calibri" panose="020F0502020204030204"/>
              <a:cs typeface="Calibri" panose="020F0502020204030204"/>
            </a:endParaRPr>
          </a:p>
          <a:p>
            <a:pPr algn="ctr"/>
            <a:r>
              <a:rPr lang="en-US" sz="2800" dirty="0">
                <a:ea typeface="Calibri" panose="020F0502020204030204"/>
                <a:cs typeface="Calibri" panose="020F0502020204030204"/>
              </a:rPr>
              <a:t>AAMC Research and Training Opportunities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38200" y="1790697"/>
            <a:ext cx="32956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470400" y="1803394"/>
            <a:ext cx="3194050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49DB0C-5135-409A-B596-C4FBF12F262A}"/>
              </a:ext>
            </a:extLst>
          </p:cNvPr>
          <p:cNvSpPr/>
          <p:nvPr/>
        </p:nvSpPr>
        <p:spPr>
          <a:xfrm>
            <a:off x="8064500" y="1803394"/>
            <a:ext cx="3327400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63843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Health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48323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Dual Degree </a:t>
            </a:r>
          </a:p>
          <a:p>
            <a:pPr algn="ctr"/>
            <a:r>
              <a:rPr lang="en-US" sz="2800" dirty="0"/>
              <a:t>MD-MPH </a:t>
            </a:r>
          </a:p>
          <a:p>
            <a:pPr algn="ctr"/>
            <a:endParaRPr lang="en-US" sz="1100" dirty="0"/>
          </a:p>
          <a:p>
            <a:pPr algn="ctr"/>
            <a:r>
              <a:rPr lang="en-US" sz="2800" i="1" u="sng" dirty="0"/>
              <a:t>Pre-clerkship Elective</a:t>
            </a:r>
          </a:p>
          <a:p>
            <a:pPr algn="ctr"/>
            <a:r>
              <a:rPr lang="en-US" sz="2800" dirty="0"/>
              <a:t>Occupational &amp; Environmental Health</a:t>
            </a:r>
          </a:p>
          <a:p>
            <a:pPr algn="ctr"/>
            <a:endParaRPr lang="en-US" sz="1100" dirty="0"/>
          </a:p>
          <a:p>
            <a:pPr algn="ctr"/>
            <a:r>
              <a:rPr lang="en-US" sz="2800" i="1" u="sng" dirty="0"/>
              <a:t>Clinical Elective  </a:t>
            </a:r>
          </a:p>
          <a:p>
            <a:pPr algn="ctr"/>
            <a:r>
              <a:rPr lang="en-US" sz="2800" dirty="0"/>
              <a:t>Public Health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6394452" y="1968500"/>
            <a:ext cx="4667248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Citizen Physicians/Med Chi</a:t>
            </a:r>
          </a:p>
          <a:p>
            <a:pPr algn="ctr"/>
            <a:r>
              <a:rPr lang="en-US" sz="2800" dirty="0"/>
              <a:t>POEM IG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48323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6394452" y="1968496"/>
            <a:ext cx="4667248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</p:spTree>
    <p:extLst>
      <p:ext uri="{BB962C8B-B14F-4D97-AF65-F5344CB8AC3E}">
        <p14:creationId xmlns:p14="http://schemas.microsoft.com/office/powerpoint/2010/main" val="1747502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38199" y="1968500"/>
            <a:ext cx="3289301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Tracks</a:t>
            </a:r>
          </a:p>
          <a:p>
            <a:pPr algn="ctr"/>
            <a:r>
              <a:rPr lang="en-US" sz="2800" dirty="0"/>
              <a:t>Social Justice</a:t>
            </a:r>
          </a:p>
          <a:p>
            <a:pPr algn="ctr"/>
            <a:r>
              <a:rPr lang="en-US" sz="2800" dirty="0"/>
              <a:t>Medical Spanish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476750" y="1968496"/>
            <a:ext cx="3194050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Beanies for babies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Citizen Physicians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SNMA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Med Supply/Donation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Project Feast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Read for Peds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Student Sight Savers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UMSOM Red Cross Blood Drive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22911E-F274-4317-9827-36230E34506D}"/>
              </a:ext>
            </a:extLst>
          </p:cNvPr>
          <p:cNvSpPr/>
          <p:nvPr/>
        </p:nvSpPr>
        <p:spPr>
          <a:xfrm>
            <a:off x="8064499" y="1968499"/>
            <a:ext cx="3327401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000" dirty="0"/>
              <a:t>Additional Service</a:t>
            </a:r>
            <a:r>
              <a:rPr lang="en-US" sz="2800" dirty="0"/>
              <a:t> </a:t>
            </a:r>
            <a:r>
              <a:rPr lang="en-US" sz="2000" dirty="0"/>
              <a:t>Learning Hours </a:t>
            </a:r>
            <a:endParaRPr lang="en-US" sz="2000" dirty="0">
              <a:cs typeface="Calibri"/>
            </a:endParaRPr>
          </a:p>
          <a:p>
            <a:pPr algn="ctr"/>
            <a:endParaRPr lang="en-US" sz="2000" dirty="0">
              <a:cs typeface="Calibri"/>
            </a:endParaRPr>
          </a:p>
          <a:p>
            <a:pPr algn="ctr"/>
            <a:r>
              <a:rPr lang="en-US" sz="2000" dirty="0"/>
              <a:t>UMB President’s Symposium &amp; White Paper </a:t>
            </a:r>
            <a:endParaRPr lang="en-US" sz="2000" dirty="0">
              <a:cs typeface="Calibri"/>
            </a:endParaRPr>
          </a:p>
          <a:p>
            <a:pPr algn="ctr"/>
            <a:endParaRPr lang="en-US" sz="2000" dirty="0">
              <a:cs typeface="Calibri"/>
            </a:endParaRPr>
          </a:p>
          <a:p>
            <a:pPr algn="ctr"/>
            <a:r>
              <a:rPr lang="en-US" sz="2000" dirty="0">
                <a:ea typeface="Calibri" panose="020F0502020204030204"/>
                <a:cs typeface="Calibri"/>
              </a:rPr>
              <a:t>UMB Office of Community Engagement  </a:t>
            </a:r>
          </a:p>
          <a:p>
            <a:pPr algn="ctr"/>
            <a:r>
              <a:rPr lang="en-US" sz="2000" dirty="0">
                <a:ea typeface="Calibri" panose="020F0502020204030204"/>
                <a:cs typeface="Calibri"/>
              </a:rPr>
              <a:t>-Civic Engagement &amp; Volunteerism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38200" y="1968497"/>
            <a:ext cx="32956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470400" y="1968496"/>
            <a:ext cx="3194050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49DB0C-5135-409A-B596-C4FBF12F262A}"/>
              </a:ext>
            </a:extLst>
          </p:cNvPr>
          <p:cNvSpPr/>
          <p:nvPr/>
        </p:nvSpPr>
        <p:spPr>
          <a:xfrm>
            <a:off x="8070849" y="1968495"/>
            <a:ext cx="3327400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094726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48323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Track</a:t>
            </a:r>
          </a:p>
          <a:p>
            <a:pPr algn="ctr"/>
            <a:r>
              <a:rPr lang="en-US" sz="2800" dirty="0"/>
              <a:t>Social Justice</a:t>
            </a:r>
          </a:p>
          <a:p>
            <a:pPr algn="ctr"/>
            <a:endParaRPr lang="en-US" sz="1100" dirty="0"/>
          </a:p>
          <a:p>
            <a:pPr algn="ctr"/>
            <a:r>
              <a:rPr lang="en-US" sz="2800" i="1" u="sng" dirty="0"/>
              <a:t>Pre-clerkship Elective</a:t>
            </a:r>
          </a:p>
          <a:p>
            <a:pPr algn="ctr"/>
            <a:r>
              <a:rPr lang="en-US" sz="2800" dirty="0"/>
              <a:t>Medical Spanish</a:t>
            </a:r>
          </a:p>
          <a:p>
            <a:pPr algn="ctr"/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6394452" y="1968500"/>
            <a:ext cx="4667248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WB4BL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Citizen Physicians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Med Chi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Community Health and Addiction Teams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SNMA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48323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6394452" y="1968496"/>
            <a:ext cx="4667248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</p:spTree>
    <p:extLst>
      <p:ext uri="{BB962C8B-B14F-4D97-AF65-F5344CB8AC3E}">
        <p14:creationId xmlns:p14="http://schemas.microsoft.com/office/powerpoint/2010/main" val="153847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Wellness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685800" y="1968500"/>
            <a:ext cx="3454400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/>
                <a:cs typeface="Calibri"/>
              </a:rPr>
              <a:t>Peer Support Network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/>
                <a:cs typeface="Calibri"/>
              </a:rPr>
              <a:t>Lifestyle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/>
                <a:cs typeface="Calibri"/>
              </a:rPr>
              <a:t>Complimentary and Integrated Medicine IG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C4835-101C-42BE-B178-1FC5407D7BFA}"/>
              </a:ext>
            </a:extLst>
          </p:cNvPr>
          <p:cNvSpPr/>
          <p:nvPr/>
        </p:nvSpPr>
        <p:spPr>
          <a:xfrm>
            <a:off x="8089900" y="1968496"/>
            <a:ext cx="3543300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endParaRPr lang="en-US" sz="2400" dirty="0"/>
          </a:p>
          <a:p>
            <a:endParaRPr lang="en-US" sz="2400" dirty="0"/>
          </a:p>
          <a:p>
            <a:pPr algn="ctr"/>
            <a:r>
              <a:rPr lang="en-US" sz="2400" dirty="0"/>
              <a:t>UMB Wellness Hub</a:t>
            </a:r>
          </a:p>
          <a:p>
            <a:pPr algn="ctr"/>
            <a:r>
              <a:rPr lang="en-US" sz="2400" dirty="0"/>
              <a:t>Personal Growth Program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UMB Learning Center </a:t>
            </a:r>
          </a:p>
          <a:p>
            <a:pPr algn="ctr"/>
            <a:r>
              <a:rPr lang="en-US" sz="2400" dirty="0" err="1"/>
              <a:t>Microcertificates</a:t>
            </a:r>
            <a:r>
              <a:rPr lang="en-US" sz="2400" dirty="0"/>
              <a:t> in </a:t>
            </a:r>
          </a:p>
          <a:p>
            <a:pPr algn="ctr"/>
            <a:r>
              <a:rPr lang="en-US" sz="2400" dirty="0"/>
              <a:t>Emotional Intelligence </a:t>
            </a:r>
          </a:p>
          <a:p>
            <a:pPr algn="ctr"/>
            <a:r>
              <a:rPr lang="en-US" sz="2400" dirty="0"/>
              <a:t>Anxiety Toolbox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387850" y="1968496"/>
            <a:ext cx="3454400" cy="4524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SGA:  Wellness Representatives </a:t>
            </a:r>
          </a:p>
          <a:p>
            <a:pPr algn="ctr"/>
            <a:endParaRPr lang="en-US" sz="2400" dirty="0">
              <a:ea typeface="Calibri" panose="020F0502020204030204"/>
              <a:cs typeface="Calibri" panose="020F0502020204030204"/>
            </a:endParaRPr>
          </a:p>
          <a:p>
            <a:pPr algn="ctr"/>
            <a:r>
              <a:rPr lang="en-US" sz="2400" dirty="0">
                <a:ea typeface="Calibri" panose="020F0502020204030204"/>
                <a:cs typeface="Calibri" panose="020F0502020204030204"/>
              </a:rPr>
              <a:t>Gold Humanism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685800" y="1968497"/>
            <a:ext cx="3454400" cy="9144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387850" y="1968496"/>
            <a:ext cx="3454400" cy="9144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Leadership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2CB7EE-0170-4F55-8AB6-C8F58CD91BB4}"/>
              </a:ext>
            </a:extLst>
          </p:cNvPr>
          <p:cNvSpPr/>
          <p:nvPr/>
        </p:nvSpPr>
        <p:spPr>
          <a:xfrm>
            <a:off x="8089900" y="1968497"/>
            <a:ext cx="3543300" cy="9144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74498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65370-4285-4BED-B7D3-6ACAC1989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3100"/>
            <a:ext cx="10515600" cy="5503863"/>
          </a:xfrm>
        </p:spPr>
        <p:txBody>
          <a:bodyPr>
            <a:normAutofit/>
          </a:bodyPr>
          <a:lstStyle/>
          <a:p>
            <a:r>
              <a:rPr lang="en-US" sz="3200" dirty="0"/>
              <a:t>Lists are NOT all-inclusive; additional opportunities at SOM, UMB and beyond are likely in each area (feel free to send us any examples </a:t>
            </a:r>
            <a:r>
              <a:rPr lang="en-US" sz="3200" dirty="0">
                <a:sym typeface="Wingdings" panose="05000000000000000000" pitchFamily="2" charset="2"/>
              </a:rPr>
              <a:t>) </a:t>
            </a:r>
          </a:p>
          <a:p>
            <a:r>
              <a:rPr lang="en-US" sz="3200" dirty="0">
                <a:sym typeface="Wingdings" panose="05000000000000000000" pitchFamily="2" charset="2"/>
              </a:rPr>
              <a:t>These are NOT Checklists or requirements by any means! </a:t>
            </a:r>
          </a:p>
          <a:p>
            <a:r>
              <a:rPr lang="en-US" sz="3200" dirty="0">
                <a:sym typeface="Wingdings" panose="05000000000000000000" pitchFamily="2" charset="2"/>
              </a:rPr>
              <a:t>Use these as guideposts for opportunities to explore </a:t>
            </a:r>
          </a:p>
          <a:p>
            <a:r>
              <a:rPr lang="en-US" sz="3200" dirty="0">
                <a:sym typeface="Wingdings" panose="05000000000000000000" pitchFamily="2" charset="2"/>
              </a:rPr>
              <a:t>The most import thing is to follow your own goals/passions and do not compare yourself </a:t>
            </a:r>
            <a:r>
              <a:rPr lang="en-US" sz="3200">
                <a:sym typeface="Wingdings" panose="05000000000000000000" pitchFamily="2" charset="2"/>
              </a:rPr>
              <a:t>to others </a:t>
            </a:r>
            <a:endParaRPr lang="en-US" sz="3200" dirty="0">
              <a:sym typeface="Wingdings" panose="05000000000000000000" pitchFamily="2" charset="2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85864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 &amp; Children’s Health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48323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800" i="1" u="sng" dirty="0"/>
              <a:t>Track</a:t>
            </a:r>
          </a:p>
          <a:p>
            <a:pPr algn="ctr"/>
            <a:r>
              <a:rPr lang="en-US" sz="2800" dirty="0"/>
              <a:t>Primary Care Track </a:t>
            </a:r>
          </a:p>
          <a:p>
            <a:pPr algn="ctr"/>
            <a:endParaRPr lang="en-US" sz="1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6394452" y="1968500"/>
            <a:ext cx="4667248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Peds Pals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Read for Peds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Pediatrics IG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Women’s Health IG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Medical Students for Choice </a:t>
            </a:r>
          </a:p>
          <a:p>
            <a:pPr lvl="1" algn="ctr"/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48323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6394452" y="1968496"/>
            <a:ext cx="4667248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</p:spTree>
    <p:extLst>
      <p:ext uri="{BB962C8B-B14F-4D97-AF65-F5344CB8AC3E}">
        <p14:creationId xmlns:p14="http://schemas.microsoft.com/office/powerpoint/2010/main" val="633286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FF206-D816-4265-AE86-C0E1AB95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5BBA-0D8C-4C83-B0E4-0377B2F3F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5568"/>
          </a:xfrm>
        </p:spPr>
        <p:txBody>
          <a:bodyPr>
            <a:normAutofit fontScale="32500" lnSpcReduction="20000"/>
          </a:bodyPr>
          <a:lstStyle/>
          <a:p>
            <a:r>
              <a:rPr lang="en-US" sz="4000" dirty="0"/>
              <a:t>MSTP Program                                                                                            </a:t>
            </a: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https://mdphd.umaryland.edu/</a:t>
            </a:r>
            <a:r>
              <a:rPr lang="en-US" dirty="0"/>
              <a:t> </a:t>
            </a:r>
          </a:p>
          <a:p>
            <a:r>
              <a:rPr lang="en-US" sz="4000" dirty="0"/>
              <a:t>MD/Masters Dual Degree Programs </a:t>
            </a:r>
            <a:r>
              <a:rPr lang="en-US" dirty="0"/>
              <a:t>			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https://www.medschool.umaryland.edu/osr/MDMasters-Dual-Degrees/</a:t>
            </a:r>
            <a:r>
              <a:rPr lang="en-US" dirty="0"/>
              <a:t> </a:t>
            </a:r>
          </a:p>
          <a:p>
            <a:r>
              <a:rPr lang="en-US" sz="4000" dirty="0"/>
              <a:t>Pre-Clerkship Electives </a:t>
            </a:r>
          </a:p>
          <a:p>
            <a:r>
              <a:rPr lang="en-US" sz="4000" dirty="0"/>
              <a:t>Course Catalog </a:t>
            </a:r>
            <a:r>
              <a:rPr lang="en-US" dirty="0"/>
              <a:t>					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https://www.medschool.umaryland.edu/osa/Student-Scheduling/</a:t>
            </a:r>
            <a:r>
              <a:rPr lang="en-US" dirty="0"/>
              <a:t> </a:t>
            </a:r>
          </a:p>
          <a:p>
            <a:r>
              <a:rPr lang="en-US" sz="4000" dirty="0"/>
              <a:t>Student Activities Fair (coming soon)</a:t>
            </a:r>
          </a:p>
          <a:p>
            <a:r>
              <a:rPr lang="en-US" sz="4000" dirty="0"/>
              <a:t>MedScope Student Activities (Organizations, Activities, Groups) </a:t>
            </a:r>
          </a:p>
          <a:p>
            <a:r>
              <a:rPr lang="en-US" sz="4000" dirty="0"/>
              <a:t>UMB Student Groups </a:t>
            </a: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https://www.umaryland.edu/university-life/student-organizations/</a:t>
            </a:r>
            <a:endParaRPr lang="en-US" dirty="0"/>
          </a:p>
          <a:p>
            <a:r>
              <a:rPr lang="en-US" sz="4000" dirty="0"/>
              <a:t>UMB The Learning Institute 	</a:t>
            </a:r>
            <a:r>
              <a:rPr lang="en-US" dirty="0"/>
              <a:t>					</a:t>
            </a:r>
          </a:p>
          <a:p>
            <a:pPr marL="0" indent="0">
              <a:buNone/>
            </a:pPr>
            <a:r>
              <a:rPr lang="en-US" dirty="0">
                <a:hlinkClick r:id="rId6"/>
              </a:rPr>
              <a:t>https://www.umaryland.edu/ile/the-learning-institute/</a:t>
            </a:r>
            <a:r>
              <a:rPr lang="en-US" dirty="0"/>
              <a:t> </a:t>
            </a:r>
          </a:p>
          <a:p>
            <a:r>
              <a:rPr lang="en-US" sz="4000" dirty="0"/>
              <a:t>UMB President’s Student Leadership Institute </a:t>
            </a: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https://www.umaryland.edu/ile/presidents-student-leadership-institute/</a:t>
            </a:r>
            <a:r>
              <a:rPr lang="en-US" dirty="0"/>
              <a:t> </a:t>
            </a:r>
          </a:p>
          <a:p>
            <a:r>
              <a:rPr lang="en-US" sz="4000" dirty="0"/>
              <a:t>UMB President’s Symposium &amp; White Paper Project </a:t>
            </a:r>
            <a:r>
              <a:rPr lang="en-US" dirty="0"/>
              <a:t>					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https://www.umaryland.edu/ile/presidents-student-leadership-institute/</a:t>
            </a:r>
            <a:endParaRPr lang="en-US" dirty="0"/>
          </a:p>
          <a:p>
            <a:r>
              <a:rPr lang="en-US" sz="4000" dirty="0"/>
              <a:t>UMB Office of Community Engagement </a:t>
            </a:r>
          </a:p>
          <a:p>
            <a:pPr marL="0" indent="0">
              <a:buNone/>
            </a:pPr>
            <a:r>
              <a:rPr lang="en-US" dirty="0">
                <a:hlinkClick r:id="rId8"/>
              </a:rPr>
              <a:t>https://www.umaryland.edu/oce/civic-engagement-and-volunteerism/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0830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 Medicine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38199" y="1968500"/>
            <a:ext cx="3289301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u="sng" dirty="0"/>
              <a:t>Dual Degree</a:t>
            </a:r>
          </a:p>
          <a:p>
            <a:pPr algn="ctr"/>
            <a:r>
              <a:rPr lang="en-US" sz="2800" dirty="0"/>
              <a:t>MD-MBA</a:t>
            </a:r>
          </a:p>
          <a:p>
            <a:pPr algn="ctr"/>
            <a:endParaRPr lang="en-US" sz="2800" dirty="0"/>
          </a:p>
          <a:p>
            <a:pPr algn="ctr"/>
            <a:r>
              <a:rPr lang="en-US" sz="2800" i="1" u="sng" dirty="0"/>
              <a:t>Pre-Clerkship Elective </a:t>
            </a:r>
          </a:p>
          <a:p>
            <a:pPr algn="ctr"/>
            <a:r>
              <a:rPr lang="en-US" sz="2800" dirty="0"/>
              <a:t>CLIMB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476750" y="1968496"/>
            <a:ext cx="3194050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Business in Medicine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22911E-F274-4317-9827-36230E34506D}"/>
              </a:ext>
            </a:extLst>
          </p:cNvPr>
          <p:cNvSpPr/>
          <p:nvPr/>
        </p:nvSpPr>
        <p:spPr>
          <a:xfrm>
            <a:off x="8064500" y="1968499"/>
            <a:ext cx="3327400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UMB Learning Institute – </a:t>
            </a:r>
            <a:r>
              <a:rPr lang="en-US" sz="2400" dirty="0" err="1"/>
              <a:t>Microcertificates</a:t>
            </a:r>
            <a:r>
              <a:rPr lang="en-US" sz="2400" dirty="0"/>
              <a:t> in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Business Basics </a:t>
            </a:r>
          </a:p>
          <a:p>
            <a:pPr algn="ctr"/>
            <a:r>
              <a:rPr lang="en-US" sz="2400" dirty="0"/>
              <a:t>Principles of Leadership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38200" y="1968497"/>
            <a:ext cx="32956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470400" y="1968496"/>
            <a:ext cx="3194050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49DB0C-5135-409A-B596-C4FBF12F262A}"/>
              </a:ext>
            </a:extLst>
          </p:cNvPr>
          <p:cNvSpPr/>
          <p:nvPr/>
        </p:nvSpPr>
        <p:spPr>
          <a:xfrm>
            <a:off x="8064500" y="1968496"/>
            <a:ext cx="3327400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44468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Diversity, Equity &amp; Inclusion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714754" y="1968496"/>
            <a:ext cx="3374472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i="1" u="sng" dirty="0"/>
              <a:t>Pre-Clerkship Electives</a:t>
            </a:r>
          </a:p>
          <a:p>
            <a:pPr algn="ctr"/>
            <a:r>
              <a:rPr lang="en-US" sz="2800" dirty="0"/>
              <a:t>Social Justice</a:t>
            </a:r>
          </a:p>
          <a:p>
            <a:pPr algn="ctr"/>
            <a:r>
              <a:rPr lang="en-US" sz="2800" dirty="0"/>
              <a:t>Medical Spanish</a:t>
            </a:r>
            <a:endParaRPr lang="en-US" sz="2800" dirty="0">
              <a:ea typeface="Calibri" panose="020F0502020204030204"/>
              <a:cs typeface="Calibri" panose="020F0502020204030204"/>
            </a:endParaRPr>
          </a:p>
          <a:p>
            <a:pPr algn="ctr"/>
            <a:r>
              <a:rPr lang="en-US" sz="2800" dirty="0">
                <a:ea typeface="Calibri" panose="020F0502020204030204"/>
                <a:cs typeface="Calibri" panose="020F0502020204030204"/>
              </a:rPr>
              <a:t>Global Health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8C4835-101C-42BE-B178-1FC5407D7BFA}"/>
              </a:ext>
            </a:extLst>
          </p:cNvPr>
          <p:cNvSpPr/>
          <p:nvPr/>
        </p:nvSpPr>
        <p:spPr>
          <a:xfrm>
            <a:off x="8022845" y="1968494"/>
            <a:ext cx="3176458" cy="22549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300" dirty="0"/>
              <a:t>Admissions Committee</a:t>
            </a:r>
          </a:p>
          <a:p>
            <a:pPr algn="ctr"/>
            <a:r>
              <a:rPr lang="en-US" sz="2300" dirty="0"/>
              <a:t>Student Diversity Council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298950" y="1968496"/>
            <a:ext cx="3450844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lvl="1"/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lvl="1"/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Asian Pacific American MSA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Christian Medical Society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Jewish MSA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Latino MSA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LGBTQIA+ Health IG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Muslim Student Association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South Asian MSA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SNMA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Women in Medicine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WC4BL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743709" y="1968493"/>
            <a:ext cx="3345517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274423" y="1968493"/>
            <a:ext cx="3475371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2CB7EE-0170-4F55-8AB6-C8F58CD91BB4}"/>
              </a:ext>
            </a:extLst>
          </p:cNvPr>
          <p:cNvSpPr/>
          <p:nvPr/>
        </p:nvSpPr>
        <p:spPr>
          <a:xfrm>
            <a:off x="7959518" y="1968492"/>
            <a:ext cx="3239785" cy="9144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Leadership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E4A772-C1A5-40F4-9E0C-6D8C43A68682}"/>
              </a:ext>
            </a:extLst>
          </p:cNvPr>
          <p:cNvSpPr/>
          <p:nvPr/>
        </p:nvSpPr>
        <p:spPr>
          <a:xfrm>
            <a:off x="8026400" y="4603995"/>
            <a:ext cx="3172904" cy="1888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dirty="0"/>
          </a:p>
          <a:p>
            <a:pPr algn="ctr"/>
            <a:r>
              <a:rPr lang="en-US" sz="2300" dirty="0"/>
              <a:t>UMB Learning Institute – Safe Space </a:t>
            </a:r>
            <a:r>
              <a:rPr lang="en-US" sz="2300" dirty="0" err="1"/>
              <a:t>Microcourse</a:t>
            </a:r>
            <a:r>
              <a:rPr lang="en-US" sz="2300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1F6B38-D92C-4200-AC17-163C5A0DC95C}"/>
              </a:ext>
            </a:extLst>
          </p:cNvPr>
          <p:cNvSpPr/>
          <p:nvPr/>
        </p:nvSpPr>
        <p:spPr>
          <a:xfrm>
            <a:off x="8022844" y="4301452"/>
            <a:ext cx="3176459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811550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Health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04525" y="2040569"/>
            <a:ext cx="332740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400" i="1" u="sng" dirty="0"/>
              <a:t>Dual Degree</a:t>
            </a:r>
          </a:p>
          <a:p>
            <a:pPr algn="ctr"/>
            <a:r>
              <a:rPr lang="en-US" sz="2400" dirty="0"/>
              <a:t>MD-MPH </a:t>
            </a:r>
          </a:p>
          <a:p>
            <a:pPr algn="ctr"/>
            <a:endParaRPr lang="en-US" sz="2400" i="1" u="sng" dirty="0"/>
          </a:p>
          <a:p>
            <a:pPr algn="ctr"/>
            <a:r>
              <a:rPr lang="en-US" sz="2400" i="1" u="sng" dirty="0"/>
              <a:t>Pre-clerkship Electives </a:t>
            </a:r>
          </a:p>
          <a:p>
            <a:pPr algn="ctr"/>
            <a:r>
              <a:rPr lang="en-US" sz="2400" dirty="0"/>
              <a:t>Global Health</a:t>
            </a:r>
            <a:endParaRPr lang="en-US" sz="2400" dirty="0">
              <a:ea typeface="Calibri"/>
              <a:cs typeface="Calibri"/>
            </a:endParaRPr>
          </a:p>
          <a:p>
            <a:pPr algn="ctr"/>
            <a:endParaRPr lang="en-US" sz="2400" dirty="0"/>
          </a:p>
          <a:p>
            <a:pPr algn="ctr"/>
            <a:r>
              <a:rPr lang="en-US" sz="2400" i="1" u="sng" dirty="0"/>
              <a:t>Clinical Elective  </a:t>
            </a:r>
          </a:p>
          <a:p>
            <a:pPr algn="ctr"/>
            <a:r>
              <a:rPr lang="en-US" sz="2400" dirty="0"/>
              <a:t>GI/Rwanda (GAST 545)</a:t>
            </a:r>
          </a:p>
          <a:p>
            <a:pPr algn="ctr"/>
            <a:r>
              <a:rPr lang="en-US" sz="2400" dirty="0"/>
              <a:t>ID/Zambia (INFE 542)</a:t>
            </a:r>
          </a:p>
          <a:p>
            <a:pPr algn="ctr"/>
            <a:r>
              <a:rPr lang="en-US" sz="2400" dirty="0">
                <a:ea typeface="Calibri"/>
                <a:cs typeface="Calibri"/>
              </a:rPr>
              <a:t>FM/Kenya (FAPH 550)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361458" y="2040570"/>
            <a:ext cx="3327400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Global Health and Surgery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Infectious Disease</a:t>
            </a:r>
            <a:r>
              <a:rPr lang="en-US" sz="2800" dirty="0"/>
              <a:t> </a:t>
            </a:r>
            <a:endParaRPr lang="en-US" sz="28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04525" y="1640838"/>
            <a:ext cx="332740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361458" y="1640838"/>
            <a:ext cx="3327400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284BFB-E74E-4C10-98ED-25CDC9908E0F}"/>
              </a:ext>
            </a:extLst>
          </p:cNvPr>
          <p:cNvSpPr/>
          <p:nvPr/>
        </p:nvSpPr>
        <p:spPr>
          <a:xfrm>
            <a:off x="7918391" y="2040569"/>
            <a:ext cx="3327400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UMB Center for Global Engagement – </a:t>
            </a:r>
          </a:p>
          <a:p>
            <a:pPr algn="ctr"/>
            <a:r>
              <a:rPr lang="en-US" sz="2400" dirty="0"/>
              <a:t>Global Scholar Program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821AE0-D162-47F4-8251-89E6F884E77B}"/>
              </a:ext>
            </a:extLst>
          </p:cNvPr>
          <p:cNvSpPr/>
          <p:nvPr/>
        </p:nvSpPr>
        <p:spPr>
          <a:xfrm>
            <a:off x="7918391" y="1640838"/>
            <a:ext cx="3327400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85025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Health 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33337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i="1" u="sng" dirty="0"/>
          </a:p>
          <a:p>
            <a:pPr algn="ctr"/>
            <a:r>
              <a:rPr lang="en-US" sz="2400" i="1" u="sng" dirty="0"/>
              <a:t>Pre-clerkship Electives </a:t>
            </a:r>
          </a:p>
          <a:p>
            <a:pPr algn="ctr"/>
            <a:r>
              <a:rPr lang="en-US" sz="2400" dirty="0"/>
              <a:t>Climate Change, Health and Society</a:t>
            </a:r>
          </a:p>
          <a:p>
            <a:pPr algn="ctr"/>
            <a:endParaRPr lang="en-US" sz="2400" dirty="0"/>
          </a:p>
          <a:p>
            <a:pPr algn="ctr"/>
            <a:r>
              <a:rPr lang="en-US" sz="2400" i="1" u="sng" dirty="0"/>
              <a:t>Clinical Electives </a:t>
            </a:r>
          </a:p>
          <a:p>
            <a:pPr algn="ctr"/>
            <a:r>
              <a:rPr lang="en-US" sz="2400" dirty="0"/>
              <a:t>Climate Crisis and Patient Health  </a:t>
            </a:r>
            <a:endParaRPr lang="en-US" sz="24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4460208" y="1968499"/>
            <a:ext cx="3348454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POEM 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Medical Students for Sustainable Future </a:t>
            </a:r>
            <a:r>
              <a:rPr lang="en-US" sz="2800" dirty="0">
                <a:highlight>
                  <a:srgbClr val="FFFF00"/>
                </a:highlight>
                <a:ea typeface="Calibri"/>
                <a:cs typeface="Calibri"/>
              </a:rPr>
              <a:t> </a:t>
            </a:r>
          </a:p>
          <a:p>
            <a:pPr lvl="1"/>
            <a:r>
              <a:rPr lang="en-US" sz="2800" dirty="0">
                <a:highlight>
                  <a:srgbClr val="FFFF00"/>
                </a:highlight>
                <a:ea typeface="Calibri"/>
                <a:cs typeface="Calibri"/>
              </a:rPr>
              <a:t>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334010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4466558" y="1968496"/>
            <a:ext cx="3335754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4A8970-FA12-4C95-A225-7F258B350256}"/>
              </a:ext>
            </a:extLst>
          </p:cNvPr>
          <p:cNvSpPr/>
          <p:nvPr/>
        </p:nvSpPr>
        <p:spPr>
          <a:xfrm>
            <a:off x="7963570" y="1968495"/>
            <a:ext cx="3335754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UMB Learning Institute – </a:t>
            </a:r>
            <a:r>
              <a:rPr lang="en-US" sz="2400" dirty="0" err="1"/>
              <a:t>Microcertificate</a:t>
            </a:r>
            <a:r>
              <a:rPr lang="en-US" sz="2400" dirty="0"/>
              <a:t> in Sustainability Leadership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3E44C5-0F70-4BDC-B9A1-A6F36B46FD67}"/>
              </a:ext>
            </a:extLst>
          </p:cNvPr>
          <p:cNvSpPr/>
          <p:nvPr/>
        </p:nvSpPr>
        <p:spPr>
          <a:xfrm>
            <a:off x="7969920" y="1968495"/>
            <a:ext cx="3329404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419792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Administration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838200" y="1968500"/>
            <a:ext cx="3348454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i="1" u="sng" dirty="0"/>
          </a:p>
          <a:p>
            <a:pPr algn="ctr"/>
            <a:r>
              <a:rPr lang="en-US" sz="2400" i="1" u="sng" dirty="0"/>
              <a:t>Dual Degree </a:t>
            </a:r>
          </a:p>
          <a:p>
            <a:pPr algn="ctr"/>
            <a:r>
              <a:rPr lang="en-US" sz="2000" dirty="0"/>
              <a:t>MD-MS Healthcare Administration</a:t>
            </a:r>
          </a:p>
          <a:p>
            <a:pPr algn="ctr"/>
            <a:r>
              <a:rPr lang="en-US" sz="2000" dirty="0"/>
              <a:t>MD-MBA </a:t>
            </a:r>
          </a:p>
          <a:p>
            <a:pPr algn="ctr"/>
            <a:endParaRPr lang="en-US" sz="2000" dirty="0"/>
          </a:p>
          <a:p>
            <a:pPr algn="ctr"/>
            <a:r>
              <a:rPr lang="en-US" sz="2000" i="1" u="sng" dirty="0"/>
              <a:t>Pre-Clerkship Elective </a:t>
            </a:r>
          </a:p>
          <a:p>
            <a:pPr algn="ctr"/>
            <a:r>
              <a:rPr lang="en-US" sz="2000" dirty="0"/>
              <a:t>CLIMB </a:t>
            </a:r>
          </a:p>
          <a:p>
            <a:pPr algn="ctr"/>
            <a:endParaRPr lang="en-US" sz="2000" dirty="0"/>
          </a:p>
          <a:p>
            <a:pPr algn="ctr"/>
            <a:r>
              <a:rPr lang="en-US" sz="2000" i="1" u="sng" dirty="0"/>
              <a:t>Clinical Elective </a:t>
            </a:r>
          </a:p>
          <a:p>
            <a:pPr algn="ctr"/>
            <a:r>
              <a:rPr lang="en-US" sz="2000" dirty="0"/>
              <a:t>PSQI Elective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838200" y="1968497"/>
            <a:ext cx="3348454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E8D6C3-A738-4228-BA81-75476F1934E2}"/>
              </a:ext>
            </a:extLst>
          </p:cNvPr>
          <p:cNvSpPr/>
          <p:nvPr/>
        </p:nvSpPr>
        <p:spPr>
          <a:xfrm>
            <a:off x="4400885" y="1968494"/>
            <a:ext cx="3348454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Business of Medicine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Academic Medicine </a:t>
            </a:r>
          </a:p>
          <a:p>
            <a:pPr lvl="1"/>
            <a:r>
              <a:rPr lang="en-US" sz="2800" dirty="0">
                <a:highlight>
                  <a:srgbClr val="FFFF00"/>
                </a:highlight>
                <a:ea typeface="Calibri"/>
                <a:cs typeface="Calibri"/>
              </a:rPr>
              <a:t>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10B98-BCC0-4303-8EB7-15EBC7CA3FC8}"/>
              </a:ext>
            </a:extLst>
          </p:cNvPr>
          <p:cNvSpPr/>
          <p:nvPr/>
        </p:nvSpPr>
        <p:spPr>
          <a:xfrm>
            <a:off x="4428123" y="1968495"/>
            <a:ext cx="3335754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4F5609-7C8E-49E5-8C93-51FCD6B16E64}"/>
              </a:ext>
            </a:extLst>
          </p:cNvPr>
          <p:cNvSpPr/>
          <p:nvPr/>
        </p:nvSpPr>
        <p:spPr>
          <a:xfrm>
            <a:off x="7963570" y="1968495"/>
            <a:ext cx="3335754" cy="45243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UMB Learning Institute – </a:t>
            </a:r>
            <a:r>
              <a:rPr lang="en-US" sz="2400" dirty="0" err="1"/>
              <a:t>Microcertificates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Business Basics </a:t>
            </a:r>
          </a:p>
          <a:p>
            <a:pPr algn="ctr"/>
            <a:r>
              <a:rPr lang="en-US" sz="2400" dirty="0"/>
              <a:t>Emotional Intelligence </a:t>
            </a:r>
          </a:p>
          <a:p>
            <a:pPr algn="ctr"/>
            <a:r>
              <a:rPr lang="en-US" sz="2400" dirty="0"/>
              <a:t>Principles of Leadership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0E66B4-A644-421E-A70A-5ED90E7FA414}"/>
              </a:ext>
            </a:extLst>
          </p:cNvPr>
          <p:cNvSpPr/>
          <p:nvPr/>
        </p:nvSpPr>
        <p:spPr>
          <a:xfrm>
            <a:off x="7969920" y="1968495"/>
            <a:ext cx="3329404" cy="91440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10766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Policy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48323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 i="1" u="sng" dirty="0"/>
          </a:p>
          <a:p>
            <a:pPr algn="ctr"/>
            <a:endParaRPr lang="en-US" sz="2400" i="1" u="sng" dirty="0"/>
          </a:p>
          <a:p>
            <a:pPr algn="ctr"/>
            <a:r>
              <a:rPr lang="en-US" sz="2400" i="1" u="sng" dirty="0"/>
              <a:t>Dual Degree</a:t>
            </a:r>
          </a:p>
          <a:p>
            <a:pPr algn="ctr"/>
            <a:r>
              <a:rPr lang="en-US" sz="2400" dirty="0"/>
              <a:t>MD-MS Policy</a:t>
            </a:r>
          </a:p>
          <a:p>
            <a:pPr algn="ctr"/>
            <a:endParaRPr lang="en-US" sz="2400" dirty="0"/>
          </a:p>
          <a:p>
            <a:pPr algn="ctr"/>
            <a:r>
              <a:rPr lang="en-US" sz="2400" i="1" u="sng" dirty="0"/>
              <a:t>Pre-clerkship Elective </a:t>
            </a:r>
          </a:p>
          <a:p>
            <a:pPr algn="ctr"/>
            <a:r>
              <a:rPr lang="en-US" sz="2400" dirty="0"/>
              <a:t>Comparative Health Care Law and Policy</a:t>
            </a:r>
          </a:p>
          <a:p>
            <a:pPr algn="ctr"/>
            <a:endParaRPr lang="en-US" sz="2400" dirty="0"/>
          </a:p>
          <a:p>
            <a:pPr algn="ctr"/>
            <a:r>
              <a:rPr lang="en-US" sz="2400" i="1" u="sng" dirty="0"/>
              <a:t>Clinical Elective  </a:t>
            </a:r>
          </a:p>
          <a:p>
            <a:pPr algn="ctr"/>
            <a:r>
              <a:rPr lang="en-US" sz="2400" dirty="0"/>
              <a:t>Health Policy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6394452" y="2112586"/>
            <a:ext cx="4667248" cy="19407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Citizen Physicians/Med Chi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48323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6394452" y="1944700"/>
            <a:ext cx="4667248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49BD34-7C27-4ED5-98FE-5F1C2AE8A388}"/>
              </a:ext>
            </a:extLst>
          </p:cNvPr>
          <p:cNvSpPr/>
          <p:nvPr/>
        </p:nvSpPr>
        <p:spPr>
          <a:xfrm>
            <a:off x="6394452" y="4475255"/>
            <a:ext cx="4667248" cy="20538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AAMC OSR Representatives </a:t>
            </a:r>
            <a:endParaRPr lang="en-US" sz="2800" dirty="0">
              <a:ea typeface="Calibri"/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B6272-6BF4-492C-93C3-B570F96595B1}"/>
              </a:ext>
            </a:extLst>
          </p:cNvPr>
          <p:cNvSpPr/>
          <p:nvPr/>
        </p:nvSpPr>
        <p:spPr>
          <a:xfrm>
            <a:off x="6394451" y="4221242"/>
            <a:ext cx="4667247" cy="9144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32348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0E3723-0C71-4B67-8682-C584C0FE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Humanism and the Humanities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47F3B-F481-4593-8896-BD0FDFF1D598}"/>
              </a:ext>
            </a:extLst>
          </p:cNvPr>
          <p:cNvSpPr/>
          <p:nvPr/>
        </p:nvSpPr>
        <p:spPr>
          <a:xfrm>
            <a:off x="965200" y="1968500"/>
            <a:ext cx="4832350" cy="452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u="sng" dirty="0"/>
              <a:t>Pre-clerkship Elective</a:t>
            </a:r>
          </a:p>
          <a:p>
            <a:pPr algn="ctr"/>
            <a:r>
              <a:rPr lang="en-US" sz="2800" dirty="0"/>
              <a:t>Humanism Symposium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i="1" u="sng" dirty="0"/>
              <a:t>Clinical Elective  </a:t>
            </a:r>
          </a:p>
          <a:p>
            <a:pPr algn="ctr"/>
            <a:r>
              <a:rPr lang="en-US" sz="2800" dirty="0"/>
              <a:t>History of Medicine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CFB76-FC57-4BCF-A80D-729F2BB3AF72}"/>
              </a:ext>
            </a:extLst>
          </p:cNvPr>
          <p:cNvSpPr/>
          <p:nvPr/>
        </p:nvSpPr>
        <p:spPr>
          <a:xfrm>
            <a:off x="6394452" y="1968496"/>
            <a:ext cx="4667248" cy="4524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Creative Hearts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Musical Service </a:t>
            </a:r>
            <a:endParaRPr lang="en-US" sz="2800" dirty="0">
              <a:ea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Medical Ethics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History of Medicine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Film and Literature Society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660B21-0619-43F6-837B-5C35CC028F3E}"/>
              </a:ext>
            </a:extLst>
          </p:cNvPr>
          <p:cNvSpPr/>
          <p:nvPr/>
        </p:nvSpPr>
        <p:spPr>
          <a:xfrm>
            <a:off x="965200" y="1968496"/>
            <a:ext cx="4832350" cy="914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In-Depth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5C7A1-0E24-469B-B6A6-6C1EEF2725D4}"/>
              </a:ext>
            </a:extLst>
          </p:cNvPr>
          <p:cNvSpPr/>
          <p:nvPr/>
        </p:nvSpPr>
        <p:spPr>
          <a:xfrm>
            <a:off x="6394452" y="1968496"/>
            <a:ext cx="4667248" cy="9144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Student Groups</a:t>
            </a:r>
          </a:p>
        </p:txBody>
      </p:sp>
    </p:spTree>
    <p:extLst>
      <p:ext uri="{BB962C8B-B14F-4D97-AF65-F5344CB8AC3E}">
        <p14:creationId xmlns:p14="http://schemas.microsoft.com/office/powerpoint/2010/main" val="271650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BD426C7E93694B8A52C937FFACA1C5" ma:contentTypeVersion="22" ma:contentTypeDescription="Create a new document." ma:contentTypeScope="" ma:versionID="a6a1d92bb92d37bb89ba1cb3d2ddb753">
  <xsd:schema xmlns:xsd="http://www.w3.org/2001/XMLSchema" xmlns:xs="http://www.w3.org/2001/XMLSchema" xmlns:p="http://schemas.microsoft.com/office/2006/metadata/properties" xmlns:ns1="http://schemas.microsoft.com/sharepoint/v3" xmlns:ns2="b952f4ed-faee-42e5-b15e-296a4efded7d" xmlns:ns3="480e030d-b1ba-4175-bf7e-8ff9154deca3" targetNamespace="http://schemas.microsoft.com/office/2006/metadata/properties" ma:root="true" ma:fieldsID="562d3335aba149f8a40d38c969586f17" ns1:_="" ns2:_="" ns3:_="">
    <xsd:import namespace="http://schemas.microsoft.com/sharepoint/v3"/>
    <xsd:import namespace="b952f4ed-faee-42e5-b15e-296a4efded7d"/>
    <xsd:import namespace="480e030d-b1ba-4175-bf7e-8ff9154deca3"/>
    <xsd:element name="properties">
      <xsd:complexType>
        <xsd:sequence>
          <xsd:element name="documentManagement">
            <xsd:complexType>
              <xsd:all>
                <xsd:element ref="ns2:SenttoStudentHealth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52f4ed-faee-42e5-b15e-296a4efded7d" elementFormDefault="qualified">
    <xsd:import namespace="http://schemas.microsoft.com/office/2006/documentManagement/types"/>
    <xsd:import namespace="http://schemas.microsoft.com/office/infopath/2007/PartnerControls"/>
    <xsd:element name="SenttoStudentHealth" ma:index="2" nillable="true" ma:displayName="Sent to Student Health" ma:default="1" ma:format="Dropdown" ma:internalName="SenttoStudentHealth" ma:readOnly="false">
      <xsd:simpleType>
        <xsd:restriction base="dms:Boolean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25e2b2fc-0517-44cc-85bc-21d743cacc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e030d-b1ba-4175-bf7e-8ff9154deca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6" nillable="true" ma:displayName="Taxonomy Catch All Column" ma:hidden="true" ma:list="{ddc7a2c4-33d9-45de-a80b-5d443deca286}" ma:internalName="TaxCatchAll" ma:showField="CatchAllData" ma:web="480e030d-b1ba-4175-bf7e-8ff9154dec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SenttoStudentHealth xmlns="b952f4ed-faee-42e5-b15e-296a4efded7d">true</SenttoStudentHealth>
    <lcf76f155ced4ddcb4097134ff3c332f xmlns="b952f4ed-faee-42e5-b15e-296a4efded7d">
      <Terms xmlns="http://schemas.microsoft.com/office/infopath/2007/PartnerControls"/>
    </lcf76f155ced4ddcb4097134ff3c332f>
    <_ip_UnifiedCompliancePolicyProperties xmlns="http://schemas.microsoft.com/sharepoint/v3" xsi:nil="true"/>
    <TaxCatchAll xmlns="480e030d-b1ba-4175-bf7e-8ff9154deca3" xsi:nil="true"/>
  </documentManagement>
</p:properties>
</file>

<file path=customXml/itemProps1.xml><?xml version="1.0" encoding="utf-8"?>
<ds:datastoreItem xmlns:ds="http://schemas.openxmlformats.org/officeDocument/2006/customXml" ds:itemID="{C9B15D19-8BCD-441D-8496-10B5CFC998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03483D-60C9-4829-9BA6-05E7766883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952f4ed-faee-42e5-b15e-296a4efded7d"/>
    <ds:schemaRef ds:uri="480e030d-b1ba-4175-bf7e-8ff9154de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EDFABF-F08B-4358-A10A-37899F94C083}">
  <ds:schemaRefs>
    <ds:schemaRef ds:uri="http://schemas.microsoft.com/office/2006/documentManagement/types"/>
    <ds:schemaRef ds:uri="http://schemas.microsoft.com/sharepoint/v3"/>
    <ds:schemaRef ds:uri="b952f4ed-faee-42e5-b15e-296a4efded7d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480e030d-b1ba-4175-bf7e-8ff9154deca3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901</Words>
  <Application>Microsoft Office PowerPoint</Application>
  <PresentationFormat>Widescreen</PresentationFormat>
  <Paragraphs>364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Personal Mission and Branding </vt:lpstr>
      <vt:lpstr>PowerPoint Presentation</vt:lpstr>
      <vt:lpstr>Business in Medicine </vt:lpstr>
      <vt:lpstr>Diversity, Equity &amp; Inclusion </vt:lpstr>
      <vt:lpstr>Global Health </vt:lpstr>
      <vt:lpstr>Climate Health  </vt:lpstr>
      <vt:lpstr>Healthcare Administration</vt:lpstr>
      <vt:lpstr>Healthcare Policy</vt:lpstr>
      <vt:lpstr>Humanism and the Humanities</vt:lpstr>
      <vt:lpstr>Leadership</vt:lpstr>
      <vt:lpstr>LGBTQ+ Health</vt:lpstr>
      <vt:lpstr>Academic Medicine </vt:lpstr>
      <vt:lpstr>Patient Safety and Quality Improvement </vt:lpstr>
      <vt:lpstr>Primary Care</vt:lpstr>
      <vt:lpstr>Research</vt:lpstr>
      <vt:lpstr>Public Health </vt:lpstr>
      <vt:lpstr>Service</vt:lpstr>
      <vt:lpstr>Social Justice</vt:lpstr>
      <vt:lpstr>Wellness </vt:lpstr>
      <vt:lpstr>Women &amp; Children’s Health </vt:lpstr>
      <vt:lpstr>Resources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 Medicine</dc:title>
  <dc:creator>Thom, Kerri</dc:creator>
  <cp:lastModifiedBy>Esselman, Adam</cp:lastModifiedBy>
  <cp:revision>135</cp:revision>
  <dcterms:created xsi:type="dcterms:W3CDTF">2022-07-27T00:07:39Z</dcterms:created>
  <dcterms:modified xsi:type="dcterms:W3CDTF">2024-07-10T17:31:16Z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0x010100F1BD426C7E93694B8A52C937FFACA1C5</vt:lpwstr>
  </property>
  <property fmtid="{D5CDD505-2E9C-101B-9397-08002B2CF9AE}" pid="3" name="MediaServiceImageTags">
    <vt:lpwstr/>
  </property>
</Properties>
</file>