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7"/>
  </p:notesMasterIdLst>
  <p:sldIdLst>
    <p:sldId id="256" r:id="rId5"/>
    <p:sldId id="284" r:id="rId6"/>
    <p:sldId id="314" r:id="rId7"/>
    <p:sldId id="315" r:id="rId8"/>
    <p:sldId id="316" r:id="rId9"/>
    <p:sldId id="346" r:id="rId10"/>
    <p:sldId id="317" r:id="rId11"/>
    <p:sldId id="318" r:id="rId12"/>
    <p:sldId id="330" r:id="rId13"/>
    <p:sldId id="257" r:id="rId14"/>
    <p:sldId id="267" r:id="rId15"/>
    <p:sldId id="263" r:id="rId16"/>
    <p:sldId id="264" r:id="rId17"/>
    <p:sldId id="272" r:id="rId18"/>
    <p:sldId id="343" r:id="rId19"/>
    <p:sldId id="342" r:id="rId20"/>
    <p:sldId id="344" r:id="rId21"/>
    <p:sldId id="345" r:id="rId22"/>
    <p:sldId id="347" r:id="rId23"/>
    <p:sldId id="270" r:id="rId24"/>
    <p:sldId id="351" r:id="rId25"/>
    <p:sldId id="352" r:id="rId26"/>
  </p:sldIdLst>
  <p:sldSz cx="12192000" cy="6858000"/>
  <p:notesSz cx="6858000" cy="91440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837B730-28C9-F9E6-E808-D24BD6EB9878}" name="Martinez, Joseph" initials="MJ" userId="S::jmartinez@som.umaryland.edu::1350a6f4-d01a-4c2b-9959-df269e5067f0" providerId="AD"/>
  <p188:author id="{A38D6CCA-4532-EA41-DFDE-A2BA7774ABC5}" name="Dittmar, Philip" initials="DP" userId="S::pdittmar@som.umaryland.edu::097c368f-ee4d-4861-97dd-ab34146579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hom, Kerri" initials="TK" lastIdx="1" clrIdx="0">
    <p:extLst>
      <p:ext uri="{19B8F6BF-5375-455C-9EA6-DF929625EA0E}">
        <p15:presenceInfo xmlns:p15="http://schemas.microsoft.com/office/powerpoint/2012/main" userId="S::kthom@som.umaryland.edu::68a863eb-43a9-44e2-80ae-95352e8422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B9F892-0D19-4996-AEDE-D1574621F63D}" v="4" dt="2025-01-10T19:52:30.1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026" autoAdjust="0"/>
  </p:normalViewPr>
  <p:slideViewPr>
    <p:cSldViewPr snapToGrid="0">
      <p:cViewPr varScale="1">
        <p:scale>
          <a:sx n="86" d="100"/>
          <a:sy n="86" d="100"/>
        </p:scale>
        <p:origin x="151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gs" Target="tags/tag1.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 Kerri" userId="68a863eb-43a9-44e2-80ae-95352e842203" providerId="ADAL" clId="{51B9F892-0D19-4996-AEDE-D1574621F63D}"/>
    <pc:docChg chg="custSel addSld delSld modSld">
      <pc:chgData name="Thom, Kerri" userId="68a863eb-43a9-44e2-80ae-95352e842203" providerId="ADAL" clId="{51B9F892-0D19-4996-AEDE-D1574621F63D}" dt="2025-01-10T19:52:31.845" v="359" actId="47"/>
      <pc:docMkLst>
        <pc:docMk/>
      </pc:docMkLst>
      <pc:sldChg chg="add">
        <pc:chgData name="Thom, Kerri" userId="68a863eb-43a9-44e2-80ae-95352e842203" providerId="ADAL" clId="{51B9F892-0D19-4996-AEDE-D1574621F63D}" dt="2025-01-10T19:52:30.149" v="358"/>
        <pc:sldMkLst>
          <pc:docMk/>
          <pc:sldMk cId="56019208" sldId="270"/>
        </pc:sldMkLst>
      </pc:sldChg>
      <pc:sldChg chg="del">
        <pc:chgData name="Thom, Kerri" userId="68a863eb-43a9-44e2-80ae-95352e842203" providerId="ADAL" clId="{51B9F892-0D19-4996-AEDE-D1574621F63D}" dt="2025-01-10T19:52:31.845" v="359" actId="47"/>
        <pc:sldMkLst>
          <pc:docMk/>
          <pc:sldMk cId="3559646067" sldId="301"/>
        </pc:sldMkLst>
      </pc:sldChg>
      <pc:sldChg chg="del">
        <pc:chgData name="Thom, Kerri" userId="68a863eb-43a9-44e2-80ae-95352e842203" providerId="ADAL" clId="{51B9F892-0D19-4996-AEDE-D1574621F63D}" dt="2025-01-10T18:49:34.933" v="0" actId="47"/>
        <pc:sldMkLst>
          <pc:docMk/>
          <pc:sldMk cId="1802138271" sldId="336"/>
        </pc:sldMkLst>
      </pc:sldChg>
      <pc:sldChg chg="modSp new mod">
        <pc:chgData name="Thom, Kerri" userId="68a863eb-43a9-44e2-80ae-95352e842203" providerId="ADAL" clId="{51B9F892-0D19-4996-AEDE-D1574621F63D}" dt="2025-01-10T18:52:19.256" v="357" actId="207"/>
        <pc:sldMkLst>
          <pc:docMk/>
          <pc:sldMk cId="4281592850" sldId="347"/>
        </pc:sldMkLst>
        <pc:spChg chg="mod">
          <ac:chgData name="Thom, Kerri" userId="68a863eb-43a9-44e2-80ae-95352e842203" providerId="ADAL" clId="{51B9F892-0D19-4996-AEDE-D1574621F63D}" dt="2025-01-10T18:49:50.379" v="12" actId="20577"/>
          <ac:spMkLst>
            <pc:docMk/>
            <pc:sldMk cId="4281592850" sldId="347"/>
            <ac:spMk id="2" creationId="{F14A6190-1398-A75F-DB9E-50A621194C1D}"/>
          </ac:spMkLst>
        </pc:spChg>
        <pc:spChg chg="mod">
          <ac:chgData name="Thom, Kerri" userId="68a863eb-43a9-44e2-80ae-95352e842203" providerId="ADAL" clId="{51B9F892-0D19-4996-AEDE-D1574621F63D}" dt="2025-01-10T18:52:19.256" v="357" actId="207"/>
          <ac:spMkLst>
            <pc:docMk/>
            <pc:sldMk cId="4281592850" sldId="347"/>
            <ac:spMk id="3" creationId="{244F4D17-7CF3-B80F-6A19-F5362CB13743}"/>
          </ac:spMkLst>
        </pc:spChg>
      </pc:sldChg>
      <pc:sldChg chg="add">
        <pc:chgData name="Thom, Kerri" userId="68a863eb-43a9-44e2-80ae-95352e842203" providerId="ADAL" clId="{51B9F892-0D19-4996-AEDE-D1574621F63D}" dt="2025-01-10T19:52:30.149" v="358"/>
        <pc:sldMkLst>
          <pc:docMk/>
          <pc:sldMk cId="3377317015" sldId="351"/>
        </pc:sldMkLst>
      </pc:sldChg>
      <pc:sldChg chg="add">
        <pc:chgData name="Thom, Kerri" userId="68a863eb-43a9-44e2-80ae-95352e842203" providerId="ADAL" clId="{51B9F892-0D19-4996-AEDE-D1574621F63D}" dt="2025-01-10T19:52:30.149" v="358"/>
        <pc:sldMkLst>
          <pc:docMk/>
          <pc:sldMk cId="116029476" sldId="35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6DB10A-83E0-411B-9C8D-F9B22940D44D}" type="datetimeFigureOut">
              <a:rPr lang="en-US" smtClean="0"/>
              <a:t>1/10/2025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50032A-E253-4180-89D4-53D4D04C4CAF}" type="slidenum">
              <a:rPr lang="en-US" smtClean="0"/>
              <a:t>‹#›</a:t>
            </a:fld>
            <a:endParaRPr lang="en-US"/>
          </a:p>
        </p:txBody>
      </p:sp>
    </p:spTree>
    <p:extLst>
      <p:ext uri="{BB962C8B-B14F-4D97-AF65-F5344CB8AC3E}">
        <p14:creationId xmlns:p14="http://schemas.microsoft.com/office/powerpoint/2010/main" val="205364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a:p>
            <a:r>
              <a:rPr lang="en-US"/>
              <a:t>Re:  Student Health </a:t>
            </a:r>
          </a:p>
          <a:p>
            <a:r>
              <a:rPr lang="en-US" sz="1200" kern="1200">
                <a:solidFill>
                  <a:schemeClr val="tx1"/>
                </a:solidFill>
                <a:effectLst/>
                <a:latin typeface="+mn-lt"/>
                <a:ea typeface="+mn-ea"/>
                <a:cs typeface="+mn-cs"/>
              </a:rPr>
              <a:t>Each current Grad student should have our immunization program </a:t>
            </a:r>
            <a:r>
              <a:rPr lang="en-US" sz="1200" kern="1200" err="1">
                <a:solidFill>
                  <a:schemeClr val="tx1"/>
                </a:solidFill>
                <a:effectLst/>
                <a:latin typeface="+mn-lt"/>
                <a:ea typeface="+mn-ea"/>
                <a:cs typeface="+mn-cs"/>
              </a:rPr>
              <a:t>CastleBranch</a:t>
            </a:r>
            <a:r>
              <a:rPr lang="en-US" sz="1200" kern="1200">
                <a:solidFill>
                  <a:schemeClr val="tx1"/>
                </a:solidFill>
                <a:effectLst/>
                <a:latin typeface="+mn-lt"/>
                <a:ea typeface="+mn-ea"/>
                <a:cs typeface="+mn-cs"/>
              </a:rPr>
              <a:t> (CB) and CB will notify them of any updates.  If there is any doubt, they can call our office at 667-214-1883 and we will be glad to assist them.  If anyone needs an updated PPD skin test or vaccines (including the Flu vaccine) they can come in on our Shot Times Schedule</a:t>
            </a:r>
          </a:p>
          <a:p>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Review average UMB loan debt, current and projected total graduation debt.  Borrows will receive a tutorial of AAMC </a:t>
            </a:r>
            <a:r>
              <a:rPr lang="en-US" sz="1200" kern="1200" err="1">
                <a:solidFill>
                  <a:schemeClr val="tx1"/>
                </a:solidFill>
                <a:effectLst/>
                <a:latin typeface="+mn-lt"/>
                <a:ea typeface="+mn-ea"/>
                <a:cs typeface="+mn-cs"/>
              </a:rPr>
              <a:t>MedLoans</a:t>
            </a:r>
            <a:r>
              <a:rPr lang="en-US" sz="1200" kern="1200">
                <a:solidFill>
                  <a:schemeClr val="tx1"/>
                </a:solidFill>
                <a:effectLst/>
                <a:latin typeface="+mn-lt"/>
                <a:ea typeface="+mn-ea"/>
                <a:cs typeface="+mn-cs"/>
              </a:rPr>
              <a:t> calculator and a foundational review of repayment plans and best strategies. May also discuss third year expenses, scholarships and loan forgiveness opportunities that are available for the students. </a:t>
            </a:r>
          </a:p>
          <a:p>
            <a:endParaRPr lang="en-US" sz="1200" kern="1200">
              <a:solidFill>
                <a:schemeClr val="tx1"/>
              </a:solidFill>
              <a:effectLst/>
              <a:latin typeface="+mn-lt"/>
              <a:ea typeface="+mn-ea"/>
              <a:cs typeface="+mn-cs"/>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They should all have a hospital badge unless they are dual degree students who are rejoining the MD program.</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Tami will need to send the final clerkship schedules for each student to CJ Spann to have student hospital access modified accordingly.</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We don’t do anything with fingerprinting , but I believe this is a required part of the VA onboarding.</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 </a:t>
            </a:r>
            <a:endParaRPr lang="en-US" sz="1800">
              <a:effectLst/>
              <a:latin typeface="Calibri" panose="020F0502020204030204" pitchFamily="34" charset="0"/>
              <a:ea typeface="Calibri" panose="020F0502020204030204" pitchFamily="34" charset="0"/>
            </a:endParaRPr>
          </a:p>
          <a:p>
            <a:pPr marL="0" marR="0">
              <a:spcBef>
                <a:spcPts val="0"/>
              </a:spcBef>
              <a:spcAft>
                <a:spcPts val="0"/>
              </a:spcAft>
            </a:pPr>
            <a:r>
              <a:rPr lang="en-US" sz="1800">
                <a:effectLst/>
                <a:latin typeface="Calibri" panose="020F0502020204030204" pitchFamily="34" charset="0"/>
                <a:ea typeface="Times New Roman" panose="02020603050405020304" pitchFamily="18" charset="0"/>
              </a:rPr>
              <a:t>All students need to redo </a:t>
            </a:r>
            <a:r>
              <a:rPr lang="en-US" sz="1800" err="1">
                <a:effectLst/>
                <a:latin typeface="Calibri" panose="020F0502020204030204" pitchFamily="34" charset="0"/>
                <a:ea typeface="Times New Roman" panose="02020603050405020304" pitchFamily="18" charset="0"/>
              </a:rPr>
              <a:t>Hipaa</a:t>
            </a:r>
            <a:r>
              <a:rPr lang="en-US" sz="1800">
                <a:effectLst/>
                <a:latin typeface="Calibri" panose="020F0502020204030204" pitchFamily="34" charset="0"/>
                <a:ea typeface="Times New Roman" panose="02020603050405020304" pitchFamily="18" charset="0"/>
              </a:rPr>
              <a:t> training (same training from 1st year).</a:t>
            </a:r>
            <a:endParaRPr lang="en-US" sz="1800">
              <a:effectLst/>
              <a:latin typeface="Calibri" panose="020F0502020204030204" pitchFamily="34" charset="0"/>
              <a:ea typeface="Calibri" panose="020F0502020204030204" pitchFamily="34" charset="0"/>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a:p>
          <a:p>
            <a:endParaRPr lang="en-US"/>
          </a:p>
          <a:p>
            <a:endParaRPr lang="en-US"/>
          </a:p>
        </p:txBody>
      </p:sp>
      <p:sp>
        <p:nvSpPr>
          <p:cNvPr id="4" name="Slide Number Placeholder 3"/>
          <p:cNvSpPr>
            <a:spLocks noGrp="1"/>
          </p:cNvSpPr>
          <p:nvPr>
            <p:ph type="sldNum" sz="quarter" idx="5"/>
          </p:nvPr>
        </p:nvSpPr>
        <p:spPr/>
        <p:txBody>
          <a:bodyPr/>
          <a:lstStyle/>
          <a:p>
            <a:fld id="{A650032A-E253-4180-89D4-53D4D04C4CAF}" type="slidenum">
              <a:rPr lang="en-US" smtClean="0"/>
              <a:t>2</a:t>
            </a:fld>
            <a:endParaRPr lang="en-US"/>
          </a:p>
        </p:txBody>
      </p:sp>
    </p:spTree>
    <p:extLst>
      <p:ext uri="{BB962C8B-B14F-4D97-AF65-F5344CB8AC3E}">
        <p14:creationId xmlns:p14="http://schemas.microsoft.com/office/powerpoint/2010/main" val="3159077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F0D150-F768-4D60-BA20-3224BF68EB1E}" type="slidenum">
              <a:rPr lang="en-US" smtClean="0"/>
              <a:t>9</a:t>
            </a:fld>
            <a:endParaRPr lang="en-US"/>
          </a:p>
        </p:txBody>
      </p:sp>
    </p:spTree>
    <p:extLst>
      <p:ext uri="{BB962C8B-B14F-4D97-AF65-F5344CB8AC3E}">
        <p14:creationId xmlns:p14="http://schemas.microsoft.com/office/powerpoint/2010/main" val="158364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1" dirty="0"/>
              <a:t>STEPH</a:t>
            </a:r>
          </a:p>
          <a:p>
            <a:pPr marL="171450" indent="-171450">
              <a:buFontTx/>
              <a:buChar char="-"/>
            </a:pPr>
            <a:endParaRPr lang="en-US" dirty="0"/>
          </a:p>
          <a:p>
            <a:pPr marL="171450" indent="-171450">
              <a:buFontTx/>
              <a:buChar char="-"/>
            </a:pPr>
            <a:r>
              <a:rPr lang="en-US" dirty="0"/>
              <a:t>Overall process of VSLO. Every school is a little different in their timelines and how they accept students. </a:t>
            </a:r>
          </a:p>
          <a:p>
            <a:pPr marL="171450" indent="-171450">
              <a:buFontTx/>
              <a:buChar char="-"/>
            </a:pPr>
            <a:r>
              <a:rPr lang="en-US" dirty="0"/>
              <a:t>There are some things that us as the Home Institution have to do during this process and some things that you as the student need to do. Just be sure to communicate with us ASAP when the host institution indicates that they need things. Makes for a smoother process overall. </a:t>
            </a:r>
          </a:p>
          <a:p>
            <a:pPr marL="171450" indent="-171450">
              <a:buFontTx/>
              <a:buChar char="-"/>
            </a:pPr>
            <a:r>
              <a:rPr lang="en-US" dirty="0"/>
              <a:t>We are also checking VSLO daily and see things you might need but still communicate with us. </a:t>
            </a:r>
          </a:p>
          <a:p>
            <a:pPr marL="171450" indent="-171450">
              <a:buFontTx/>
              <a:buChar char="-"/>
            </a:pPr>
            <a:r>
              <a:rPr lang="en-US" dirty="0"/>
              <a:t>If you are really interested in a particular institution, I recommend reaching out to the VSLO contact at that school to see if they can give you any tips or updates on the process. </a:t>
            </a:r>
          </a:p>
          <a:p>
            <a:pPr marL="171450" indent="-171450">
              <a:buFontTx/>
              <a:buChar char="-"/>
            </a:pPr>
            <a:r>
              <a:rPr lang="en-US" dirty="0"/>
              <a:t>Applications fees are different per institution </a:t>
            </a:r>
          </a:p>
        </p:txBody>
      </p:sp>
      <p:sp>
        <p:nvSpPr>
          <p:cNvPr id="4" name="Slide Number Placeholder 3"/>
          <p:cNvSpPr>
            <a:spLocks noGrp="1"/>
          </p:cNvSpPr>
          <p:nvPr>
            <p:ph type="sldNum" sz="quarter" idx="5"/>
          </p:nvPr>
        </p:nvSpPr>
        <p:spPr/>
        <p:txBody>
          <a:bodyPr/>
          <a:lstStyle/>
          <a:p>
            <a:fld id="{5B208621-B215-4DEB-BAB0-79A61B71861A}" type="slidenum">
              <a:rPr lang="en-US" smtClean="0"/>
              <a:t>10</a:t>
            </a:fld>
            <a:endParaRPr lang="en-US"/>
          </a:p>
        </p:txBody>
      </p:sp>
    </p:spTree>
    <p:extLst>
      <p:ext uri="{BB962C8B-B14F-4D97-AF65-F5344CB8AC3E}">
        <p14:creationId xmlns:p14="http://schemas.microsoft.com/office/powerpoint/2010/main" val="1809736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STEPH</a:t>
            </a:r>
          </a:p>
          <a:p>
            <a:endParaRPr lang="en-US" dirty="0"/>
          </a:p>
          <a:p>
            <a:r>
              <a:rPr lang="en-US" dirty="0"/>
              <a:t>- These are some items that could be asked about. Each institution is different on what they need. Be prepared that they could ask for any or these documents or even additional.  </a:t>
            </a:r>
          </a:p>
          <a:p>
            <a:pPr marL="171450" indent="-171450">
              <a:buFontTx/>
              <a:buChar char="-"/>
            </a:pPr>
            <a:r>
              <a:rPr lang="en-US" dirty="0"/>
              <a:t>Please note, some items like the toxicology screening and criminal background check are not required for all. This is also a cost that you as the applicant must pay and be responsible for.</a:t>
            </a:r>
          </a:p>
          <a:p>
            <a:pPr marL="171450" indent="-171450">
              <a:buFontTx/>
              <a:buChar char="-"/>
            </a:pPr>
            <a:r>
              <a:rPr lang="en-US" dirty="0"/>
              <a:t>Start gathering this information NOW. Some of this might take a while for you to gather. Specifically, LOR’s. Begin asking for those NOW to give people plenty of time. </a:t>
            </a:r>
          </a:p>
        </p:txBody>
      </p:sp>
      <p:sp>
        <p:nvSpPr>
          <p:cNvPr id="4" name="Slide Number Placeholder 3"/>
          <p:cNvSpPr>
            <a:spLocks noGrp="1"/>
          </p:cNvSpPr>
          <p:nvPr>
            <p:ph type="sldNum" sz="quarter" idx="5"/>
          </p:nvPr>
        </p:nvSpPr>
        <p:spPr/>
        <p:txBody>
          <a:bodyPr/>
          <a:lstStyle/>
          <a:p>
            <a:fld id="{5B208621-B215-4DEB-BAB0-79A61B71861A}" type="slidenum">
              <a:rPr lang="en-US" smtClean="0"/>
              <a:t>11</a:t>
            </a:fld>
            <a:endParaRPr lang="en-US"/>
          </a:p>
        </p:txBody>
      </p:sp>
    </p:spTree>
    <p:extLst>
      <p:ext uri="{BB962C8B-B14F-4D97-AF65-F5344CB8AC3E}">
        <p14:creationId xmlns:p14="http://schemas.microsoft.com/office/powerpoint/2010/main" val="3913412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STEPH</a:t>
            </a:r>
          </a:p>
          <a:p>
            <a:endParaRPr lang="en-US" dirty="0"/>
          </a:p>
          <a:p>
            <a:r>
              <a:rPr lang="en-US" dirty="0"/>
              <a:t>- These are some items that could be asked about. Each institution is different on what they need. Be prepared that they could ask for any or these documents or even additional.  </a:t>
            </a:r>
          </a:p>
          <a:p>
            <a:pPr marL="171450" indent="-171450">
              <a:buFontTx/>
              <a:buChar char="-"/>
            </a:pPr>
            <a:r>
              <a:rPr lang="en-US" dirty="0"/>
              <a:t>Please note, some items like the toxicology screening and criminal background check are not required for all. This is also a cost that you as the applicant must pay and be responsible for.</a:t>
            </a:r>
          </a:p>
          <a:p>
            <a:pPr marL="171450" indent="-171450">
              <a:buFontTx/>
              <a:buChar char="-"/>
            </a:pPr>
            <a:r>
              <a:rPr lang="en-US" dirty="0"/>
              <a:t>Start gathering this information NOW. Some of this might take a while for you to gather. Specifically, LOR’s. Begin asking for those NOW to give people plenty of time. </a:t>
            </a:r>
          </a:p>
        </p:txBody>
      </p:sp>
      <p:sp>
        <p:nvSpPr>
          <p:cNvPr id="4" name="Slide Number Placeholder 3"/>
          <p:cNvSpPr>
            <a:spLocks noGrp="1"/>
          </p:cNvSpPr>
          <p:nvPr>
            <p:ph type="sldNum" sz="quarter" idx="5"/>
          </p:nvPr>
        </p:nvSpPr>
        <p:spPr/>
        <p:txBody>
          <a:bodyPr/>
          <a:lstStyle/>
          <a:p>
            <a:fld id="{5B208621-B215-4DEB-BAB0-79A61B71861A}" type="slidenum">
              <a:rPr lang="en-US" smtClean="0"/>
              <a:t>12</a:t>
            </a:fld>
            <a:endParaRPr lang="en-US"/>
          </a:p>
        </p:txBody>
      </p:sp>
    </p:spTree>
    <p:extLst>
      <p:ext uri="{BB962C8B-B14F-4D97-AF65-F5344CB8AC3E}">
        <p14:creationId xmlns:p14="http://schemas.microsoft.com/office/powerpoint/2010/main" val="3525499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STEPH</a:t>
            </a:r>
          </a:p>
          <a:p>
            <a:endParaRPr lang="en-US" dirty="0"/>
          </a:p>
          <a:p>
            <a:r>
              <a:rPr lang="en-US" dirty="0"/>
              <a:t>Be sure to communicate with us during this time on what items you might need. There is more notice we have, the better!</a:t>
            </a:r>
          </a:p>
          <a:p>
            <a:endParaRPr lang="en-US" dirty="0"/>
          </a:p>
          <a:p>
            <a:r>
              <a:rPr lang="en-US" dirty="0"/>
              <a:t>Anything that is not on these lists that you have questions about, please reach out! Happy to help!</a:t>
            </a:r>
          </a:p>
        </p:txBody>
      </p:sp>
      <p:sp>
        <p:nvSpPr>
          <p:cNvPr id="4" name="Slide Number Placeholder 3"/>
          <p:cNvSpPr>
            <a:spLocks noGrp="1"/>
          </p:cNvSpPr>
          <p:nvPr>
            <p:ph type="sldNum" sz="quarter" idx="5"/>
          </p:nvPr>
        </p:nvSpPr>
        <p:spPr/>
        <p:txBody>
          <a:bodyPr/>
          <a:lstStyle/>
          <a:p>
            <a:fld id="{5B208621-B215-4DEB-BAB0-79A61B71861A}" type="slidenum">
              <a:rPr lang="en-US" smtClean="0"/>
              <a:t>13</a:t>
            </a:fld>
            <a:endParaRPr lang="en-US"/>
          </a:p>
        </p:txBody>
      </p:sp>
    </p:spTree>
    <p:extLst>
      <p:ext uri="{BB962C8B-B14F-4D97-AF65-F5344CB8AC3E}">
        <p14:creationId xmlns:p14="http://schemas.microsoft.com/office/powerpoint/2010/main" val="1254760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STEPH</a:t>
            </a:r>
          </a:p>
          <a:p>
            <a:endParaRPr lang="en-US" b="1" dirty="0"/>
          </a:p>
        </p:txBody>
      </p:sp>
      <p:sp>
        <p:nvSpPr>
          <p:cNvPr id="4" name="Slide Number Placeholder 3"/>
          <p:cNvSpPr>
            <a:spLocks noGrp="1"/>
          </p:cNvSpPr>
          <p:nvPr>
            <p:ph type="sldNum" sz="quarter" idx="5"/>
          </p:nvPr>
        </p:nvSpPr>
        <p:spPr/>
        <p:txBody>
          <a:bodyPr/>
          <a:lstStyle/>
          <a:p>
            <a:fld id="{5B208621-B215-4DEB-BAB0-79A61B71861A}" type="slidenum">
              <a:rPr lang="en-US" smtClean="0"/>
              <a:t>14</a:t>
            </a:fld>
            <a:endParaRPr lang="en-US"/>
          </a:p>
        </p:txBody>
      </p:sp>
    </p:spTree>
    <p:extLst>
      <p:ext uri="{BB962C8B-B14F-4D97-AF65-F5344CB8AC3E}">
        <p14:creationId xmlns:p14="http://schemas.microsoft.com/office/powerpoint/2010/main" val="3794728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650032A-E253-4180-89D4-53D4D04C4CAF}" type="slidenum">
              <a:rPr lang="en-US" smtClean="0"/>
              <a:t>18</a:t>
            </a:fld>
            <a:endParaRPr lang="en-US"/>
          </a:p>
        </p:txBody>
      </p:sp>
    </p:spTree>
    <p:extLst>
      <p:ext uri="{BB962C8B-B14F-4D97-AF65-F5344CB8AC3E}">
        <p14:creationId xmlns:p14="http://schemas.microsoft.com/office/powerpoint/2010/main" val="405230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p>
        </p:txBody>
      </p:sp>
      <p:sp>
        <p:nvSpPr>
          <p:cNvPr id="4" name="Slide Number Placeholder 3"/>
          <p:cNvSpPr>
            <a:spLocks noGrp="1"/>
          </p:cNvSpPr>
          <p:nvPr>
            <p:ph type="sldNum" sz="quarter" idx="5"/>
          </p:nvPr>
        </p:nvSpPr>
        <p:spPr/>
        <p:txBody>
          <a:bodyPr/>
          <a:lstStyle/>
          <a:p>
            <a:fld id="{5B208621-B215-4DEB-BAB0-79A61B71861A}" type="slidenum">
              <a:rPr lang="en-US" smtClean="0"/>
              <a:t>20</a:t>
            </a:fld>
            <a:endParaRPr lang="en-US"/>
          </a:p>
        </p:txBody>
      </p:sp>
    </p:spTree>
    <p:extLst>
      <p:ext uri="{BB962C8B-B14F-4D97-AF65-F5344CB8AC3E}">
        <p14:creationId xmlns:p14="http://schemas.microsoft.com/office/powerpoint/2010/main" val="4118651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887592"/>
            <a:ext cx="10972800" cy="1143000"/>
          </a:xfrm>
        </p:spPr>
        <p:txBody>
          <a:bodyPr/>
          <a:lstStyle/>
          <a:p>
            <a:r>
              <a:rPr lang="en-US"/>
              <a:t>Click to edit Master title style</a:t>
            </a:r>
          </a:p>
        </p:txBody>
      </p:sp>
      <p:sp>
        <p:nvSpPr>
          <p:cNvPr id="3" name="Content Placeholder 2"/>
          <p:cNvSpPr>
            <a:spLocks noGrp="1"/>
          </p:cNvSpPr>
          <p:nvPr>
            <p:ph idx="1"/>
          </p:nvPr>
        </p:nvSpPr>
        <p:spPr>
          <a:xfrm>
            <a:off x="609600" y="2030593"/>
            <a:ext cx="10972800" cy="40955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27013"/>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pPr/>
              <a:t>1/10/2025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pPr/>
              <a:t>‹#›</a:t>
            </a:fld>
            <a:endParaRPr lang="en-US"/>
          </a:p>
        </p:txBody>
      </p:sp>
      <p:pic>
        <p:nvPicPr>
          <p:cNvPr id="1026" name="Picture 2" descr="Branding and Logo Standards | University of Maryland School of Medicine">
            <a:extLst>
              <a:ext uri="{FF2B5EF4-FFF2-40B4-BE49-F238E27FC236}">
                <a16:creationId xmlns:a16="http://schemas.microsoft.com/office/drawing/2014/main" id="{965FF476-85E1-4355-BC15-58161EDA6C5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15901" y="136526"/>
            <a:ext cx="3365500" cy="680099"/>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D9E456FE-3CCC-4344-943B-D5F5F307726D}"/>
              </a:ext>
            </a:extLst>
          </p:cNvPr>
          <p:cNvCxnSpPr/>
          <p:nvPr userDrawn="1"/>
        </p:nvCxnSpPr>
        <p:spPr>
          <a:xfrm>
            <a:off x="3771901" y="466725"/>
            <a:ext cx="7810500" cy="0"/>
          </a:xfrm>
          <a:prstGeom prst="line">
            <a:avLst/>
          </a:prstGeom>
          <a:ln w="15875">
            <a:solidFill>
              <a:srgbClr val="FF0000"/>
            </a:solidFill>
          </a:ln>
        </p:spPr>
        <p:style>
          <a:lnRef idx="2">
            <a:schemeClr val="accent2"/>
          </a:lnRef>
          <a:fillRef idx="0">
            <a:schemeClr val="accent2"/>
          </a:fillRef>
          <a:effectRef idx="1">
            <a:schemeClr val="accent2"/>
          </a:effectRef>
          <a:fontRef idx="minor">
            <a:schemeClr val="tx1"/>
          </a:fontRef>
        </p:style>
      </p:cxnSp>
      <p:cxnSp>
        <p:nvCxnSpPr>
          <p:cNvPr id="11" name="Straight Connector 10">
            <a:extLst>
              <a:ext uri="{FF2B5EF4-FFF2-40B4-BE49-F238E27FC236}">
                <a16:creationId xmlns:a16="http://schemas.microsoft.com/office/drawing/2014/main" id="{579FAA20-832B-4080-A37F-D632D83FD26E}"/>
              </a:ext>
            </a:extLst>
          </p:cNvPr>
          <p:cNvCxnSpPr>
            <a:cxnSpLocks/>
          </p:cNvCxnSpPr>
          <p:nvPr userDrawn="1"/>
        </p:nvCxnSpPr>
        <p:spPr>
          <a:xfrm>
            <a:off x="419100" y="933450"/>
            <a:ext cx="0" cy="5422900"/>
          </a:xfrm>
          <a:prstGeom prst="line">
            <a:avLst/>
          </a:prstGeom>
          <a:ln w="15875">
            <a:solidFill>
              <a:srgbClr val="FF0000"/>
            </a:solidFill>
          </a:ln>
        </p:spPr>
        <p:style>
          <a:lnRef idx="2">
            <a:schemeClr val="accent2"/>
          </a:lnRef>
          <a:fillRef idx="0">
            <a:schemeClr val="accent2"/>
          </a:fillRef>
          <a:effectRef idx="1">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orms.office.com/pages/responsepage.aspx?id=pglwcd4gGkaIlAMSo5XKyQrJFvBox-ZEoYrV2-lU7GtUNllRQzVFOTk3QjJEV1dKRlkxTldPNUpHMyQlQCN0PWc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udents-residents.aamc.org/visiting-student-learning-opportunities/visiting-student-learning-opportunities-vslo"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medschool.umaryland.edu/osa/handbook/clinical-scheduling-and-sites/advanced-clinical-phase-scheduling-process---extramural-away-rotatio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medschool.umaryland.edu/osa/faculty-and-staf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edschool.umaryland.edu/osa/handbook/school-policies/graduation-requirement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medschool.umaryland.edu/media/som/offices-of-the-dean/student-affairs/documents/Extramural-Rotation-Registration-Module.mp4" TargetMode="External"/><Relationship Id="rId2" Type="http://schemas.openxmlformats.org/officeDocument/2006/relationships/hyperlink" Target="https://www.medschool.umaryland.edu/osa/residency-application-manual-/the-advanced-clinical-pha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mailto:dsim@som.umaryland.edu" TargetMode="External"/><Relationship Id="rId3" Type="http://schemas.openxmlformats.org/officeDocument/2006/relationships/hyperlink" Target="mailto:jastrong@som.umaryland.edu" TargetMode="External"/><Relationship Id="rId7" Type="http://schemas.openxmlformats.org/officeDocument/2006/relationships/hyperlink" Target="mailto:jblommer@som.umaryland.edu" TargetMode="External"/><Relationship Id="rId2" Type="http://schemas.openxmlformats.org/officeDocument/2006/relationships/hyperlink" Target="mailto:ddealwis@som.umaryland.edu" TargetMode="External"/><Relationship Id="rId1" Type="http://schemas.openxmlformats.org/officeDocument/2006/relationships/slideLayout" Target="../slideLayouts/slideLayout2.xml"/><Relationship Id="rId6" Type="http://schemas.openxmlformats.org/officeDocument/2006/relationships/hyperlink" Target="mailto:antoan.koshar@som.umaryland.edu" TargetMode="External"/><Relationship Id="rId5" Type="http://schemas.openxmlformats.org/officeDocument/2006/relationships/hyperlink" Target="mailto:rgholap@som.umaryland.edu" TargetMode="External"/><Relationship Id="rId10" Type="http://schemas.openxmlformats.org/officeDocument/2006/relationships/hyperlink" Target="mailto:dshats@som.umaryland.edu" TargetMode="External"/><Relationship Id="rId4" Type="http://schemas.openxmlformats.org/officeDocument/2006/relationships/hyperlink" Target="mailto:pharibepope@som.umaryland.edu" TargetMode="External"/><Relationship Id="rId9" Type="http://schemas.openxmlformats.org/officeDocument/2006/relationships/hyperlink" Target="mailto:gurbani.singh@som.umaryland.edu"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dscope.umaryland.edu/thematch" TargetMode="External"/><Relationship Id="rId2" Type="http://schemas.openxmlformats.org/officeDocument/2006/relationships/hyperlink" Target="https://freida.ama-assn.org/" TargetMode="External"/><Relationship Id="rId1" Type="http://schemas.openxmlformats.org/officeDocument/2006/relationships/slideLayout" Target="../slideLayouts/slideLayout2.xml"/><Relationship Id="rId4" Type="http://schemas.openxmlformats.org/officeDocument/2006/relationships/hyperlink" Target="https://medscope.umaryland.edu/pg/cl/SOM202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udents-residents.aamc.org/attending-medical-school/article/how-use-vslo-application-servi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medschool.umaryland.edu/osa/faculty-and-staf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Extramural Rotations</a:t>
            </a:r>
            <a:br>
              <a:rPr lang="en-US"/>
            </a:br>
            <a:r>
              <a:rPr lang="en-US"/>
              <a:t>“The Away” </a:t>
            </a:r>
            <a:br>
              <a:rPr lang="en-US"/>
            </a:br>
            <a:endParaRPr lang="en-US" sz="3600" i="1">
              <a:solidFill>
                <a:schemeClr val="tx2"/>
              </a:solidFill>
            </a:endParaRPr>
          </a:p>
        </p:txBody>
      </p:sp>
      <p:sp>
        <p:nvSpPr>
          <p:cNvPr id="3" name="Text Placeholder 2">
            <a:extLst>
              <a:ext uri="{FF2B5EF4-FFF2-40B4-BE49-F238E27FC236}">
                <a16:creationId xmlns:a16="http://schemas.microsoft.com/office/drawing/2014/main" id="{F87E3B77-7B0D-1710-DC7C-E8D70115EDD5}"/>
              </a:ext>
            </a:extLst>
          </p:cNvPr>
          <p:cNvSpPr>
            <a:spLocks noGrp="1"/>
          </p:cNvSpPr>
          <p:nvPr>
            <p:ph type="body" idx="1"/>
          </p:nvPr>
        </p:nvSpPr>
        <p:spPr/>
        <p:txBody>
          <a:bodyPr/>
          <a:lstStyle/>
          <a:p>
            <a:r>
              <a:rPr lang="en-US"/>
              <a:t>Information for Students Considering doing an Away Rotation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9BFF-6804-84C8-33DC-C721ED34298E}"/>
              </a:ext>
            </a:extLst>
          </p:cNvPr>
          <p:cNvSpPr>
            <a:spLocks noGrp="1"/>
          </p:cNvSpPr>
          <p:nvPr>
            <p:ph type="title"/>
          </p:nvPr>
        </p:nvSpPr>
        <p:spPr/>
        <p:txBody>
          <a:bodyPr/>
          <a:lstStyle/>
          <a:p>
            <a:r>
              <a:rPr lang="en-US" dirty="0"/>
              <a:t>VSLO Process Flow</a:t>
            </a:r>
          </a:p>
        </p:txBody>
      </p:sp>
      <p:pic>
        <p:nvPicPr>
          <p:cNvPr id="5" name="Content Placeholder 4" descr="A picture containing timeline&#10;&#10;Description automatically generated">
            <a:extLst>
              <a:ext uri="{FF2B5EF4-FFF2-40B4-BE49-F238E27FC236}">
                <a16:creationId xmlns:a16="http://schemas.microsoft.com/office/drawing/2014/main" id="{7F317466-AD6F-BD16-61A4-9B35C4F9697E}"/>
              </a:ext>
            </a:extLst>
          </p:cNvPr>
          <p:cNvPicPr>
            <a:picLocks noGrp="1" noChangeAspect="1"/>
          </p:cNvPicPr>
          <p:nvPr>
            <p:ph idx="1"/>
          </p:nvPr>
        </p:nvPicPr>
        <p:blipFill>
          <a:blip r:embed="rId3"/>
          <a:stretch>
            <a:fillRect/>
          </a:stretch>
        </p:blipFill>
        <p:spPr>
          <a:xfrm>
            <a:off x="1873179" y="1888551"/>
            <a:ext cx="8445641" cy="3993243"/>
          </a:xfrm>
        </p:spPr>
      </p:pic>
      <p:sp>
        <p:nvSpPr>
          <p:cNvPr id="3" name="TextBox 2">
            <a:extLst>
              <a:ext uri="{FF2B5EF4-FFF2-40B4-BE49-F238E27FC236}">
                <a16:creationId xmlns:a16="http://schemas.microsoft.com/office/drawing/2014/main" id="{652AC9A1-46D4-CF1D-4EBD-2F788EA285D2}"/>
              </a:ext>
            </a:extLst>
          </p:cNvPr>
          <p:cNvSpPr txBox="1"/>
          <p:nvPr/>
        </p:nvSpPr>
        <p:spPr>
          <a:xfrm>
            <a:off x="1615735" y="5657671"/>
            <a:ext cx="8703085" cy="1015663"/>
          </a:xfrm>
          <a:prstGeom prst="rect">
            <a:avLst/>
          </a:prstGeom>
          <a:noFill/>
        </p:spPr>
        <p:txBody>
          <a:bodyPr wrap="square" rtlCol="0">
            <a:spAutoFit/>
          </a:bodyPr>
          <a:lstStyle/>
          <a:p>
            <a:pPr algn="ctr"/>
            <a:r>
              <a:rPr lang="en-US" sz="2000" dirty="0"/>
              <a:t>The VSLO program charges a flat fee of $15 per application. Application fees are per elective regardless of requested dates for that elective. Some institutions might have additional fees. </a:t>
            </a:r>
          </a:p>
        </p:txBody>
      </p:sp>
    </p:spTree>
    <p:extLst>
      <p:ext uri="{BB962C8B-B14F-4D97-AF65-F5344CB8AC3E}">
        <p14:creationId xmlns:p14="http://schemas.microsoft.com/office/powerpoint/2010/main" val="948878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DB540-C43D-6C9D-E2A8-DA6190406A74}"/>
              </a:ext>
            </a:extLst>
          </p:cNvPr>
          <p:cNvSpPr>
            <a:spLocks noGrp="1"/>
          </p:cNvSpPr>
          <p:nvPr>
            <p:ph type="title"/>
          </p:nvPr>
        </p:nvSpPr>
        <p:spPr/>
        <p:txBody>
          <a:bodyPr>
            <a:normAutofit/>
          </a:bodyPr>
          <a:lstStyle/>
          <a:p>
            <a:r>
              <a:rPr lang="en-US" dirty="0"/>
              <a:t>Standard Requirements</a:t>
            </a:r>
          </a:p>
        </p:txBody>
      </p:sp>
      <p:sp>
        <p:nvSpPr>
          <p:cNvPr id="3" name="Content Placeholder 2">
            <a:extLst>
              <a:ext uri="{FF2B5EF4-FFF2-40B4-BE49-F238E27FC236}">
                <a16:creationId xmlns:a16="http://schemas.microsoft.com/office/drawing/2014/main" id="{6B97AE72-B548-A79B-52D4-392450BDB91E}"/>
              </a:ext>
            </a:extLst>
          </p:cNvPr>
          <p:cNvSpPr>
            <a:spLocks noGrp="1"/>
          </p:cNvSpPr>
          <p:nvPr>
            <p:ph idx="1"/>
          </p:nvPr>
        </p:nvSpPr>
        <p:spPr>
          <a:xfrm>
            <a:off x="2135748" y="2365489"/>
            <a:ext cx="8075053" cy="4095571"/>
          </a:xfrm>
        </p:spPr>
        <p:txBody>
          <a:bodyPr>
            <a:normAutofit/>
          </a:bodyPr>
          <a:lstStyle/>
          <a:p>
            <a:r>
              <a:rPr lang="en-US" dirty="0"/>
              <a:t>CV</a:t>
            </a:r>
          </a:p>
          <a:p>
            <a:r>
              <a:rPr lang="en-US" dirty="0"/>
              <a:t>Personal Statement</a:t>
            </a:r>
          </a:p>
          <a:p>
            <a:r>
              <a:rPr lang="en-US" dirty="0"/>
              <a:t>USMLE Step 1 Score Report</a:t>
            </a:r>
          </a:p>
          <a:p>
            <a:r>
              <a:rPr lang="en-US" dirty="0"/>
              <a:t>Immunization Records</a:t>
            </a:r>
          </a:p>
          <a:p>
            <a:r>
              <a:rPr lang="en-US" dirty="0"/>
              <a:t>Headshot</a:t>
            </a:r>
          </a:p>
        </p:txBody>
      </p:sp>
    </p:spTree>
    <p:extLst>
      <p:ext uri="{BB962C8B-B14F-4D97-AF65-F5344CB8AC3E}">
        <p14:creationId xmlns:p14="http://schemas.microsoft.com/office/powerpoint/2010/main" val="1089164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DB540-C43D-6C9D-E2A8-DA6190406A74}"/>
              </a:ext>
            </a:extLst>
          </p:cNvPr>
          <p:cNvSpPr>
            <a:spLocks noGrp="1"/>
          </p:cNvSpPr>
          <p:nvPr>
            <p:ph type="title"/>
          </p:nvPr>
        </p:nvSpPr>
        <p:spPr/>
        <p:txBody>
          <a:bodyPr>
            <a:normAutofit fontScale="90000"/>
          </a:bodyPr>
          <a:lstStyle/>
          <a:p>
            <a:r>
              <a:rPr lang="en-US" dirty="0"/>
              <a:t>What other documents might</a:t>
            </a:r>
            <a:br>
              <a:rPr lang="en-US" dirty="0"/>
            </a:br>
            <a:r>
              <a:rPr lang="en-US" dirty="0"/>
              <a:t>you also need?</a:t>
            </a:r>
          </a:p>
        </p:txBody>
      </p:sp>
      <p:sp>
        <p:nvSpPr>
          <p:cNvPr id="3" name="Content Placeholder 2">
            <a:extLst>
              <a:ext uri="{FF2B5EF4-FFF2-40B4-BE49-F238E27FC236}">
                <a16:creationId xmlns:a16="http://schemas.microsoft.com/office/drawing/2014/main" id="{6B97AE72-B548-A79B-52D4-392450BDB91E}"/>
              </a:ext>
            </a:extLst>
          </p:cNvPr>
          <p:cNvSpPr>
            <a:spLocks noGrp="1"/>
          </p:cNvSpPr>
          <p:nvPr>
            <p:ph idx="1"/>
          </p:nvPr>
        </p:nvSpPr>
        <p:spPr>
          <a:xfrm>
            <a:off x="2135748" y="2365489"/>
            <a:ext cx="3483735" cy="4095571"/>
          </a:xfrm>
        </p:spPr>
        <p:txBody>
          <a:bodyPr>
            <a:normAutofit fontScale="77500" lnSpcReduction="20000"/>
          </a:bodyPr>
          <a:lstStyle/>
          <a:p>
            <a:r>
              <a:rPr lang="en-US" dirty="0"/>
              <a:t>COVID-19 Vaccination Documentation</a:t>
            </a:r>
          </a:p>
          <a:p>
            <a:r>
              <a:rPr lang="en-US" dirty="0"/>
              <a:t>Mask Fit Test Documentation</a:t>
            </a:r>
          </a:p>
          <a:p>
            <a:r>
              <a:rPr lang="en-US" dirty="0"/>
              <a:t>HIPPA Training Certificate</a:t>
            </a:r>
          </a:p>
          <a:p>
            <a:r>
              <a:rPr lang="en-US" dirty="0"/>
              <a:t>Toxicology Screening</a:t>
            </a:r>
          </a:p>
          <a:p>
            <a:r>
              <a:rPr lang="en-US" dirty="0"/>
              <a:t>BLS/ACLS</a:t>
            </a:r>
          </a:p>
          <a:p>
            <a:r>
              <a:rPr lang="en-US" dirty="0"/>
              <a:t>Professional Liability and Malpractice Coverage</a:t>
            </a:r>
          </a:p>
        </p:txBody>
      </p:sp>
      <p:sp>
        <p:nvSpPr>
          <p:cNvPr id="4" name="Content Placeholder 2">
            <a:extLst>
              <a:ext uri="{FF2B5EF4-FFF2-40B4-BE49-F238E27FC236}">
                <a16:creationId xmlns:a16="http://schemas.microsoft.com/office/drawing/2014/main" id="{57E56E3D-1E9E-20A9-B267-8E259B439382}"/>
              </a:ext>
            </a:extLst>
          </p:cNvPr>
          <p:cNvSpPr txBox="1">
            <a:spLocks/>
          </p:cNvSpPr>
          <p:nvPr/>
        </p:nvSpPr>
        <p:spPr>
          <a:xfrm>
            <a:off x="6306356" y="2365488"/>
            <a:ext cx="3483735" cy="4095571"/>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0000" dirty="0"/>
              <a:t>OSHA Certificate</a:t>
            </a:r>
          </a:p>
          <a:p>
            <a:r>
              <a:rPr lang="en-US" sz="10000" dirty="0"/>
              <a:t>Personal Health Insurance</a:t>
            </a:r>
          </a:p>
          <a:p>
            <a:r>
              <a:rPr lang="en-US" sz="10000" dirty="0"/>
              <a:t>Letter of Recommendation</a:t>
            </a:r>
          </a:p>
          <a:p>
            <a:r>
              <a:rPr lang="en-US" sz="10000" dirty="0"/>
              <a:t>Influenza Vaccine Documentation</a:t>
            </a:r>
          </a:p>
          <a:p>
            <a:r>
              <a:rPr lang="en-US" sz="10000" dirty="0"/>
              <a:t>Criminal Background Check</a:t>
            </a:r>
          </a:p>
          <a:p>
            <a:endParaRPr lang="en-US" dirty="0"/>
          </a:p>
        </p:txBody>
      </p:sp>
    </p:spTree>
    <p:extLst>
      <p:ext uri="{BB962C8B-B14F-4D97-AF65-F5344CB8AC3E}">
        <p14:creationId xmlns:p14="http://schemas.microsoft.com/office/powerpoint/2010/main" val="3005592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C30C0-7CB0-60AC-FD77-44808D1622FB}"/>
              </a:ext>
            </a:extLst>
          </p:cNvPr>
          <p:cNvSpPr>
            <a:spLocks noGrp="1"/>
          </p:cNvSpPr>
          <p:nvPr>
            <p:ph type="title"/>
          </p:nvPr>
        </p:nvSpPr>
        <p:spPr>
          <a:xfrm>
            <a:off x="1656677" y="1145170"/>
            <a:ext cx="9412941" cy="1143000"/>
          </a:xfrm>
        </p:spPr>
        <p:txBody>
          <a:bodyPr>
            <a:noAutofit/>
          </a:bodyPr>
          <a:lstStyle/>
          <a:p>
            <a:r>
              <a:rPr lang="en-US" sz="4000" dirty="0"/>
              <a:t>What documents can OSA help with?</a:t>
            </a:r>
          </a:p>
        </p:txBody>
      </p:sp>
      <p:sp>
        <p:nvSpPr>
          <p:cNvPr id="3" name="Content Placeholder 2">
            <a:extLst>
              <a:ext uri="{FF2B5EF4-FFF2-40B4-BE49-F238E27FC236}">
                <a16:creationId xmlns:a16="http://schemas.microsoft.com/office/drawing/2014/main" id="{A2D7B395-D4A0-7029-C30E-B248AB90091E}"/>
              </a:ext>
            </a:extLst>
          </p:cNvPr>
          <p:cNvSpPr>
            <a:spLocks noGrp="1"/>
          </p:cNvSpPr>
          <p:nvPr>
            <p:ph idx="1"/>
          </p:nvPr>
        </p:nvSpPr>
        <p:spPr>
          <a:xfrm>
            <a:off x="1981200" y="2288170"/>
            <a:ext cx="8229600" cy="4095571"/>
          </a:xfrm>
        </p:spPr>
        <p:txBody>
          <a:bodyPr>
            <a:normAutofit fontScale="92500" lnSpcReduction="10000"/>
          </a:bodyPr>
          <a:lstStyle/>
          <a:p>
            <a:r>
              <a:rPr lang="en-US" sz="2400" dirty="0"/>
              <a:t>Mask Fit Documentation *</a:t>
            </a:r>
          </a:p>
          <a:p>
            <a:r>
              <a:rPr lang="en-US" sz="2400" dirty="0"/>
              <a:t>Letter of Good Standing *</a:t>
            </a:r>
          </a:p>
          <a:p>
            <a:r>
              <a:rPr lang="en-US" sz="2400" dirty="0"/>
              <a:t>HIPPA Training (Good Guy Letter) *</a:t>
            </a:r>
          </a:p>
          <a:p>
            <a:r>
              <a:rPr lang="en-US" sz="2400" dirty="0"/>
              <a:t>Bloodborne Pathogen/OSHA Training (Good Guy Letter) *</a:t>
            </a:r>
          </a:p>
          <a:p>
            <a:r>
              <a:rPr lang="en-US" sz="2400" dirty="0"/>
              <a:t>Professional Liability and Malpractice Coverage *</a:t>
            </a:r>
          </a:p>
          <a:p>
            <a:r>
              <a:rPr lang="en-US" sz="2400" dirty="0"/>
              <a:t>Transcript</a:t>
            </a:r>
          </a:p>
          <a:p>
            <a:r>
              <a:rPr lang="en-US" sz="2400" dirty="0"/>
              <a:t>Uploading Letters of Recommendation</a:t>
            </a:r>
          </a:p>
          <a:p>
            <a:r>
              <a:rPr lang="en-US" sz="2400" dirty="0"/>
              <a:t>Affiliation Agreements</a:t>
            </a:r>
          </a:p>
          <a:p>
            <a:endParaRPr lang="en-US" sz="2400" dirty="0"/>
          </a:p>
          <a:p>
            <a:pPr marL="0" indent="0">
              <a:buNone/>
            </a:pPr>
            <a:r>
              <a:rPr lang="en-US" sz="2400" dirty="0"/>
              <a:t>* Submit a request for these items via the </a:t>
            </a:r>
            <a:r>
              <a:rPr lang="en-US" sz="2400" dirty="0">
                <a:hlinkClick r:id="rId3"/>
              </a:rPr>
              <a:t>Away Rotation Document Request Form</a:t>
            </a:r>
            <a:endParaRPr lang="en-US" sz="2400" dirty="0"/>
          </a:p>
          <a:p>
            <a:pPr marL="0" indent="0">
              <a:buNone/>
            </a:pPr>
            <a:endParaRPr lang="en-US" sz="2400" dirty="0"/>
          </a:p>
        </p:txBody>
      </p:sp>
    </p:spTree>
    <p:extLst>
      <p:ext uri="{BB962C8B-B14F-4D97-AF65-F5344CB8AC3E}">
        <p14:creationId xmlns:p14="http://schemas.microsoft.com/office/powerpoint/2010/main" val="829156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9EFD-A05E-CC71-9F0B-C9CA5412451E}"/>
              </a:ext>
            </a:extLst>
          </p:cNvPr>
          <p:cNvSpPr>
            <a:spLocks noGrp="1"/>
          </p:cNvSpPr>
          <p:nvPr>
            <p:ph type="title"/>
          </p:nvPr>
        </p:nvSpPr>
        <p:spPr/>
        <p:txBody>
          <a:bodyPr/>
          <a:lstStyle/>
          <a:p>
            <a:r>
              <a:rPr lang="en-US" dirty="0"/>
              <a:t>AAMC VSLO Student Webinar</a:t>
            </a:r>
          </a:p>
        </p:txBody>
      </p:sp>
      <p:sp>
        <p:nvSpPr>
          <p:cNvPr id="3" name="Content Placeholder 2">
            <a:extLst>
              <a:ext uri="{FF2B5EF4-FFF2-40B4-BE49-F238E27FC236}">
                <a16:creationId xmlns:a16="http://schemas.microsoft.com/office/drawing/2014/main" id="{2F1D4114-02F1-1C92-5DF2-96E9486D89E5}"/>
              </a:ext>
            </a:extLst>
          </p:cNvPr>
          <p:cNvSpPr>
            <a:spLocks noGrp="1"/>
          </p:cNvSpPr>
          <p:nvPr>
            <p:ph idx="1"/>
          </p:nvPr>
        </p:nvSpPr>
        <p:spPr>
          <a:xfrm>
            <a:off x="1981200" y="2352565"/>
            <a:ext cx="8229600" cy="4095571"/>
          </a:xfrm>
        </p:spPr>
        <p:txBody>
          <a:bodyPr/>
          <a:lstStyle/>
          <a:p>
            <a:r>
              <a:rPr lang="en-US" b="0" i="0" dirty="0">
                <a:effectLst/>
              </a:rPr>
              <a:t>This 75-minute webinar will address common questions about the away rotation process.</a:t>
            </a:r>
          </a:p>
          <a:p>
            <a:r>
              <a:rPr lang="en-US" dirty="0"/>
              <a:t>VSLO Webinar </a:t>
            </a:r>
          </a:p>
          <a:p>
            <a:pPr marL="0" indent="0">
              <a:buNone/>
            </a:pPr>
            <a:r>
              <a:rPr lang="en-US" dirty="0">
                <a:hlinkClick r:id="rId3"/>
              </a:rPr>
              <a:t>https://students-residents.aamc.org/visiting-student-learning-opportunities/visiting-student-learning-opportunities-vslo</a:t>
            </a:r>
            <a:endParaRPr lang="en-US" dirty="0"/>
          </a:p>
          <a:p>
            <a:pPr marL="0" indent="0">
              <a:buNone/>
            </a:pPr>
            <a:endParaRPr lang="en-US" dirty="0"/>
          </a:p>
        </p:txBody>
      </p:sp>
    </p:spTree>
    <p:extLst>
      <p:ext uri="{BB962C8B-B14F-4D97-AF65-F5344CB8AC3E}">
        <p14:creationId xmlns:p14="http://schemas.microsoft.com/office/powerpoint/2010/main" val="654920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211F-9929-250B-9BB9-4BC700D129F8}"/>
              </a:ext>
            </a:extLst>
          </p:cNvPr>
          <p:cNvSpPr>
            <a:spLocks noGrp="1"/>
          </p:cNvSpPr>
          <p:nvPr>
            <p:ph type="title"/>
          </p:nvPr>
        </p:nvSpPr>
        <p:spPr/>
        <p:txBody>
          <a:bodyPr/>
          <a:lstStyle/>
          <a:p>
            <a:r>
              <a:rPr lang="en-US"/>
              <a:t>Registering at SOM</a:t>
            </a:r>
          </a:p>
        </p:txBody>
      </p:sp>
      <p:sp>
        <p:nvSpPr>
          <p:cNvPr id="3" name="Content Placeholder 2">
            <a:extLst>
              <a:ext uri="{FF2B5EF4-FFF2-40B4-BE49-F238E27FC236}">
                <a16:creationId xmlns:a16="http://schemas.microsoft.com/office/drawing/2014/main" id="{224DD7F9-2757-F207-08BC-3BE2920900F1}"/>
              </a:ext>
            </a:extLst>
          </p:cNvPr>
          <p:cNvSpPr>
            <a:spLocks noGrp="1"/>
          </p:cNvSpPr>
          <p:nvPr>
            <p:ph idx="1"/>
          </p:nvPr>
        </p:nvSpPr>
        <p:spPr/>
        <p:txBody>
          <a:bodyPr>
            <a:normAutofit lnSpcReduction="10000"/>
          </a:bodyPr>
          <a:lstStyle/>
          <a:p>
            <a:r>
              <a:rPr lang="en-US" dirty="0"/>
              <a:t>Yay!  You’ve been accepted </a:t>
            </a:r>
            <a:r>
              <a:rPr lang="en-US" dirty="0">
                <a:sym typeface="Wingdings" panose="05000000000000000000" pitchFamily="2" charset="2"/>
              </a:rPr>
              <a:t> </a:t>
            </a:r>
          </a:p>
          <a:p>
            <a:r>
              <a:rPr lang="en-US" dirty="0">
                <a:sym typeface="Wingdings" panose="05000000000000000000" pitchFamily="2" charset="2"/>
              </a:rPr>
              <a:t>The next step is to register for the course at SOM </a:t>
            </a:r>
          </a:p>
          <a:p>
            <a:pPr lvl="1"/>
            <a:r>
              <a:rPr lang="en-US" dirty="0">
                <a:sym typeface="Wingdings" panose="05000000000000000000" pitchFamily="2" charset="2"/>
              </a:rPr>
              <a:t>Add/Drop Process </a:t>
            </a:r>
          </a:p>
          <a:p>
            <a:pPr lvl="1"/>
            <a:r>
              <a:rPr lang="en-US" dirty="0">
                <a:sym typeface="Wingdings" panose="05000000000000000000" pitchFamily="2" charset="2"/>
              </a:rPr>
              <a:t>Extramural Elective Form </a:t>
            </a:r>
          </a:p>
          <a:p>
            <a:pPr lvl="1"/>
            <a:r>
              <a:rPr lang="en-US" dirty="0">
                <a:sym typeface="Wingdings" panose="05000000000000000000" pitchFamily="2" charset="2"/>
              </a:rPr>
              <a:t>Requires departmental approval </a:t>
            </a:r>
          </a:p>
          <a:p>
            <a:pPr lvl="1"/>
            <a:r>
              <a:rPr lang="en-US" dirty="0">
                <a:sym typeface="Wingdings" panose="05000000000000000000" pitchFamily="2" charset="2"/>
              </a:rPr>
              <a:t>Confirmation of acceptance </a:t>
            </a:r>
          </a:p>
          <a:p>
            <a:pPr lvl="1"/>
            <a:endParaRPr lang="en-US" dirty="0">
              <a:sym typeface="Wingdings" panose="05000000000000000000" pitchFamily="2" charset="2"/>
            </a:endParaRPr>
          </a:p>
          <a:p>
            <a:pPr lvl="1"/>
            <a:r>
              <a:rPr lang="en-US" dirty="0">
                <a:sym typeface="Wingdings" panose="05000000000000000000" pitchFamily="2" charset="2"/>
                <a:hlinkClick r:id="rId2"/>
              </a:rPr>
              <a:t>Academic Handbook – Extramural Rotations </a:t>
            </a:r>
            <a:endParaRPr lang="en-US" dirty="0"/>
          </a:p>
        </p:txBody>
      </p:sp>
    </p:spTree>
    <p:extLst>
      <p:ext uri="{BB962C8B-B14F-4D97-AF65-F5344CB8AC3E}">
        <p14:creationId xmlns:p14="http://schemas.microsoft.com/office/powerpoint/2010/main" val="3200417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8CF8-025E-4029-A142-B323CBFFA150}"/>
              </a:ext>
            </a:extLst>
          </p:cNvPr>
          <p:cNvSpPr>
            <a:spLocks noGrp="1"/>
          </p:cNvSpPr>
          <p:nvPr>
            <p:ph type="title"/>
          </p:nvPr>
        </p:nvSpPr>
        <p:spPr>
          <a:xfrm>
            <a:off x="609600" y="316092"/>
            <a:ext cx="10972800" cy="1746884"/>
          </a:xfrm>
        </p:spPr>
        <p:txBody>
          <a:bodyPr>
            <a:normAutofit/>
          </a:bodyPr>
          <a:lstStyle/>
          <a:p>
            <a:r>
              <a:rPr lang="en-US"/>
              <a:t>Registering at SOM</a:t>
            </a:r>
            <a:br>
              <a:rPr lang="en-US"/>
            </a:br>
            <a:r>
              <a:rPr lang="en-US" b="1">
                <a:solidFill>
                  <a:srgbClr val="FF0000"/>
                </a:solidFill>
                <a:highlight>
                  <a:srgbClr val="FFFF00"/>
                </a:highlight>
              </a:rPr>
              <a:t>THIS IS REALLY IMPORTANT</a:t>
            </a:r>
          </a:p>
        </p:txBody>
      </p:sp>
      <p:sp>
        <p:nvSpPr>
          <p:cNvPr id="3" name="Content Placeholder 2">
            <a:extLst>
              <a:ext uri="{FF2B5EF4-FFF2-40B4-BE49-F238E27FC236}">
                <a16:creationId xmlns:a16="http://schemas.microsoft.com/office/drawing/2014/main" id="{4430A63C-71F9-4C28-A8D3-1F89EFEE2B47}"/>
              </a:ext>
            </a:extLst>
          </p:cNvPr>
          <p:cNvSpPr>
            <a:spLocks noGrp="1"/>
          </p:cNvSpPr>
          <p:nvPr>
            <p:ph idx="1"/>
          </p:nvPr>
        </p:nvSpPr>
        <p:spPr>
          <a:xfrm>
            <a:off x="609600" y="1760561"/>
            <a:ext cx="10972800" cy="4365603"/>
          </a:xfrm>
        </p:spPr>
        <p:txBody>
          <a:bodyPr>
            <a:normAutofit fontScale="92500"/>
          </a:bodyPr>
          <a:lstStyle/>
          <a:p>
            <a:endParaRPr lang="en-US" b="1" dirty="0"/>
          </a:p>
          <a:p>
            <a:r>
              <a:rPr lang="en-US" b="1" dirty="0"/>
              <a:t>You </a:t>
            </a:r>
            <a:r>
              <a:rPr lang="en-US" b="1" u="sng" dirty="0"/>
              <a:t>MUST</a:t>
            </a:r>
            <a:r>
              <a:rPr lang="en-US" b="1" dirty="0"/>
              <a:t> register with UMSOM </a:t>
            </a:r>
            <a:r>
              <a:rPr lang="en-US" b="1" i="1" u="sng" dirty="0">
                <a:solidFill>
                  <a:srgbClr val="FF0000"/>
                </a:solidFill>
              </a:rPr>
              <a:t>before the rotation </a:t>
            </a:r>
            <a:r>
              <a:rPr lang="en-US" b="1" dirty="0"/>
              <a:t>to get credit!</a:t>
            </a:r>
          </a:p>
          <a:p>
            <a:pPr lvl="1"/>
            <a:r>
              <a:rPr lang="en-US" dirty="0"/>
              <a:t>UMSOM Contact: </a:t>
            </a:r>
            <a:r>
              <a:rPr lang="en-US" dirty="0">
                <a:hlinkClick r:id="rId2"/>
              </a:rPr>
              <a:t>Brian Wynder </a:t>
            </a:r>
            <a:endParaRPr lang="en-US" dirty="0"/>
          </a:p>
          <a:p>
            <a:pPr lvl="1"/>
            <a:endParaRPr lang="en-US" b="1" dirty="0"/>
          </a:p>
          <a:p>
            <a:pPr lvl="1"/>
            <a:r>
              <a:rPr lang="en-US" b="1" dirty="0"/>
              <a:t>IF YOU DO NOT REGISTER with UMSOM … </a:t>
            </a:r>
          </a:p>
          <a:p>
            <a:pPr lvl="2"/>
            <a:r>
              <a:rPr lang="en-US" b="1" dirty="0"/>
              <a:t>You will NOT receive credit toward graduation </a:t>
            </a:r>
          </a:p>
          <a:p>
            <a:pPr lvl="2"/>
            <a:r>
              <a:rPr lang="en-US" b="1" dirty="0"/>
              <a:t>It will NOT be on your transcript </a:t>
            </a:r>
          </a:p>
          <a:p>
            <a:pPr lvl="2"/>
            <a:r>
              <a:rPr lang="en-US" b="1" dirty="0"/>
              <a:t>You are NOT covered for Malpractice insurance </a:t>
            </a:r>
          </a:p>
          <a:p>
            <a:pPr lvl="2"/>
            <a:r>
              <a:rPr lang="en-US" b="1" dirty="0"/>
              <a:t>You WILL receive a professionalism citation, which may be noted on your MSPE </a:t>
            </a:r>
          </a:p>
        </p:txBody>
      </p:sp>
      <p:sp>
        <p:nvSpPr>
          <p:cNvPr id="5" name="Arrow: Curved Right 4">
            <a:extLst>
              <a:ext uri="{FF2B5EF4-FFF2-40B4-BE49-F238E27FC236}">
                <a16:creationId xmlns:a16="http://schemas.microsoft.com/office/drawing/2014/main" id="{711A57E8-ACC3-4C5A-8F06-DCD2B8CBD8AC}"/>
              </a:ext>
            </a:extLst>
          </p:cNvPr>
          <p:cNvSpPr/>
          <p:nvPr/>
        </p:nvSpPr>
        <p:spPr>
          <a:xfrm>
            <a:off x="2088107" y="1173707"/>
            <a:ext cx="805218" cy="586854"/>
          </a:xfrm>
          <a:prstGeom prst="curv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Arrow: Curved Left 5">
            <a:extLst>
              <a:ext uri="{FF2B5EF4-FFF2-40B4-BE49-F238E27FC236}">
                <a16:creationId xmlns:a16="http://schemas.microsoft.com/office/drawing/2014/main" id="{5ABF37CD-9237-47FB-87D4-CDA801569B6E}"/>
              </a:ext>
            </a:extLst>
          </p:cNvPr>
          <p:cNvSpPr/>
          <p:nvPr/>
        </p:nvSpPr>
        <p:spPr>
          <a:xfrm>
            <a:off x="9171296" y="1173707"/>
            <a:ext cx="655092" cy="586854"/>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252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29CF5-1F55-75A1-C456-BF0806D91679}"/>
              </a:ext>
            </a:extLst>
          </p:cNvPr>
          <p:cNvSpPr>
            <a:spLocks noGrp="1"/>
          </p:cNvSpPr>
          <p:nvPr>
            <p:ph type="title"/>
          </p:nvPr>
        </p:nvSpPr>
        <p:spPr/>
        <p:txBody>
          <a:bodyPr/>
          <a:lstStyle/>
          <a:p>
            <a:r>
              <a:rPr lang="en-US"/>
              <a:t>Procedures and Policies</a:t>
            </a:r>
          </a:p>
        </p:txBody>
      </p:sp>
      <p:sp>
        <p:nvSpPr>
          <p:cNvPr id="3" name="Content Placeholder 2">
            <a:extLst>
              <a:ext uri="{FF2B5EF4-FFF2-40B4-BE49-F238E27FC236}">
                <a16:creationId xmlns:a16="http://schemas.microsoft.com/office/drawing/2014/main" id="{5562406E-591E-BCC5-D068-5162CC15DDB7}"/>
              </a:ext>
            </a:extLst>
          </p:cNvPr>
          <p:cNvSpPr>
            <a:spLocks noGrp="1"/>
          </p:cNvSpPr>
          <p:nvPr>
            <p:ph idx="1"/>
          </p:nvPr>
        </p:nvSpPr>
        <p:spPr/>
        <p:txBody>
          <a:bodyPr/>
          <a:lstStyle/>
          <a:p>
            <a:r>
              <a:rPr lang="en-US"/>
              <a:t>All Advanced Clinical Phase rotations are 4 weeks in length </a:t>
            </a:r>
          </a:p>
          <a:p>
            <a:pPr lvl="1"/>
            <a:r>
              <a:rPr lang="en-US"/>
              <a:t>Students may be allowed to participate in 3-week electives (in-catalog or out-of-catalog) when conflicts arise between academic calendars (requires at least 15 working days). </a:t>
            </a:r>
          </a:p>
          <a:p>
            <a:pPr lvl="1"/>
            <a:r>
              <a:rPr lang="en-US"/>
              <a:t>Students may not receive graduation credit for 2-week rotations; cannot combine two 2-week rotations for credit. </a:t>
            </a:r>
          </a:p>
        </p:txBody>
      </p:sp>
    </p:spTree>
    <p:extLst>
      <p:ext uri="{BB962C8B-B14F-4D97-AF65-F5344CB8AC3E}">
        <p14:creationId xmlns:p14="http://schemas.microsoft.com/office/powerpoint/2010/main" val="1670169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9422E-FC96-0E7B-ECC4-1C75B8256B52}"/>
              </a:ext>
            </a:extLst>
          </p:cNvPr>
          <p:cNvSpPr>
            <a:spLocks noGrp="1"/>
          </p:cNvSpPr>
          <p:nvPr>
            <p:ph type="title"/>
          </p:nvPr>
        </p:nvSpPr>
        <p:spPr/>
        <p:txBody>
          <a:bodyPr/>
          <a:lstStyle/>
          <a:p>
            <a:r>
              <a:rPr lang="en-US"/>
              <a:t>Policies and Procedures</a:t>
            </a:r>
          </a:p>
        </p:txBody>
      </p:sp>
      <p:sp>
        <p:nvSpPr>
          <p:cNvPr id="3" name="Content Placeholder 2">
            <a:extLst>
              <a:ext uri="{FF2B5EF4-FFF2-40B4-BE49-F238E27FC236}">
                <a16:creationId xmlns:a16="http://schemas.microsoft.com/office/drawing/2014/main" id="{FC51464A-78DD-ED8E-AE2B-449AB93A68FD}"/>
              </a:ext>
            </a:extLst>
          </p:cNvPr>
          <p:cNvSpPr>
            <a:spLocks noGrp="1"/>
          </p:cNvSpPr>
          <p:nvPr>
            <p:ph idx="1"/>
          </p:nvPr>
        </p:nvSpPr>
        <p:spPr/>
        <p:txBody>
          <a:bodyPr>
            <a:normAutofit lnSpcReduction="10000"/>
          </a:bodyPr>
          <a:lstStyle/>
          <a:p>
            <a:r>
              <a:rPr lang="en-US" dirty="0"/>
              <a:t>One Away Rotation (Elective of Sub-I) results in ONE SOM Elective credit toward graduation </a:t>
            </a:r>
          </a:p>
          <a:p>
            <a:r>
              <a:rPr lang="en-US" dirty="0"/>
              <a:t>Of the </a:t>
            </a:r>
            <a:r>
              <a:rPr lang="en-US" b="1" dirty="0">
                <a:solidFill>
                  <a:srgbClr val="C00000"/>
                </a:solidFill>
              </a:rPr>
              <a:t>FIVE </a:t>
            </a:r>
            <a:r>
              <a:rPr lang="en-US" dirty="0"/>
              <a:t>4-week electives … </a:t>
            </a:r>
          </a:p>
          <a:p>
            <a:pPr lvl="1"/>
            <a:r>
              <a:rPr lang="en-US" dirty="0"/>
              <a:t>At least TWO electives must be “on campus” (i.e., must be in the catalog) </a:t>
            </a:r>
          </a:p>
          <a:p>
            <a:pPr marL="0" indent="0">
              <a:buNone/>
            </a:pPr>
            <a:endParaRPr lang="en-US" dirty="0"/>
          </a:p>
          <a:p>
            <a:pPr marL="0" indent="0" algn="ctr">
              <a:buNone/>
            </a:pPr>
            <a:r>
              <a:rPr lang="en-US" sz="5700" dirty="0">
                <a:ln w="0"/>
                <a:effectLst>
                  <a:outerShdw blurRad="38100" dist="19050" dir="2700000" algn="tl" rotWithShape="0">
                    <a:schemeClr val="dk1">
                      <a:alpha val="40000"/>
                    </a:schemeClr>
                  </a:outerShdw>
                </a:effectLst>
                <a:latin typeface="+mn-lt"/>
                <a:cs typeface="Arial" panose="020B0604020202020204" pitchFamily="34" charset="0"/>
                <a:hlinkClick r:id="rId3"/>
              </a:rPr>
              <a:t>Graduation Requirements</a:t>
            </a:r>
            <a:endParaRPr lang="en-US" sz="5700" dirty="0"/>
          </a:p>
        </p:txBody>
      </p:sp>
    </p:spTree>
    <p:extLst>
      <p:ext uri="{BB962C8B-B14F-4D97-AF65-F5344CB8AC3E}">
        <p14:creationId xmlns:p14="http://schemas.microsoft.com/office/powerpoint/2010/main" val="4207568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6190-1398-A75F-DB9E-50A621194C1D}"/>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244F4D17-7CF3-B80F-6A19-F5362CB13743}"/>
              </a:ext>
            </a:extLst>
          </p:cNvPr>
          <p:cNvSpPr>
            <a:spLocks noGrp="1"/>
          </p:cNvSpPr>
          <p:nvPr>
            <p:ph idx="1"/>
          </p:nvPr>
        </p:nvSpPr>
        <p:spPr/>
        <p:txBody>
          <a:bodyPr/>
          <a:lstStyle/>
          <a:p>
            <a:r>
              <a:rPr lang="en-US" dirty="0"/>
              <a:t>You will receive an email tomorrow morning from Ms. Jenkins </a:t>
            </a:r>
          </a:p>
          <a:p>
            <a:r>
              <a:rPr lang="en-US" dirty="0">
                <a:hlinkClick r:id="rId2"/>
              </a:rPr>
              <a:t>Residency Application Manual – Extramural Rotations </a:t>
            </a:r>
            <a:endParaRPr lang="en-US" dirty="0"/>
          </a:p>
          <a:p>
            <a:pPr marL="971550" lvl="1" indent="-514350">
              <a:buFont typeface="+mj-lt"/>
              <a:buAutoNum type="arabicPeriod"/>
            </a:pPr>
            <a:r>
              <a:rPr lang="en-US" dirty="0"/>
              <a:t>Watch the “</a:t>
            </a:r>
            <a:r>
              <a:rPr lang="en-US" dirty="0">
                <a:hlinkClick r:id="rId3"/>
              </a:rPr>
              <a:t>Extramural Rotation Registration Module</a:t>
            </a:r>
            <a:r>
              <a:rPr lang="en-US" dirty="0"/>
              <a:t>” </a:t>
            </a:r>
          </a:p>
          <a:p>
            <a:pPr marL="971550" lvl="1" indent="-514350">
              <a:buFont typeface="+mj-lt"/>
              <a:buAutoNum type="arabicPeriod"/>
            </a:pPr>
            <a:r>
              <a:rPr lang="en-US" dirty="0"/>
              <a:t>Attest that you have completed the module </a:t>
            </a:r>
          </a:p>
          <a:p>
            <a:pPr marL="457200" lvl="1" indent="0">
              <a:buNone/>
            </a:pPr>
            <a:endParaRPr lang="en-US" dirty="0"/>
          </a:p>
          <a:p>
            <a:pPr marL="457200" lvl="1" indent="0">
              <a:buNone/>
            </a:pPr>
            <a:r>
              <a:rPr lang="en-US" b="1" dirty="0">
                <a:solidFill>
                  <a:srgbClr val="C00000"/>
                </a:solidFill>
              </a:rPr>
              <a:t>After above is complete, you will receive a token to access VSLO </a:t>
            </a:r>
          </a:p>
        </p:txBody>
      </p:sp>
    </p:spTree>
    <p:extLst>
      <p:ext uri="{BB962C8B-B14F-4D97-AF65-F5344CB8AC3E}">
        <p14:creationId xmlns:p14="http://schemas.microsoft.com/office/powerpoint/2010/main" val="4281592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ADA5D-A63B-4F01-B3D9-369DE9981E4E}"/>
              </a:ext>
            </a:extLst>
          </p:cNvPr>
          <p:cNvSpPr>
            <a:spLocks noGrp="1"/>
          </p:cNvSpPr>
          <p:nvPr>
            <p:ph type="title"/>
          </p:nvPr>
        </p:nvSpPr>
        <p:spPr/>
        <p:txBody>
          <a:bodyPr/>
          <a:lstStyle/>
          <a:p>
            <a:r>
              <a:rPr lang="en-US"/>
              <a:t>Overview </a:t>
            </a:r>
          </a:p>
        </p:txBody>
      </p:sp>
      <p:sp>
        <p:nvSpPr>
          <p:cNvPr id="3" name="Content Placeholder 2">
            <a:extLst>
              <a:ext uri="{FF2B5EF4-FFF2-40B4-BE49-F238E27FC236}">
                <a16:creationId xmlns:a16="http://schemas.microsoft.com/office/drawing/2014/main" id="{B3E41CC1-0452-4819-94B5-26AD0FFD89D6}"/>
              </a:ext>
            </a:extLst>
          </p:cNvPr>
          <p:cNvSpPr>
            <a:spLocks noGrp="1"/>
          </p:cNvSpPr>
          <p:nvPr>
            <p:ph idx="1"/>
          </p:nvPr>
        </p:nvSpPr>
        <p:spPr/>
        <p:txBody>
          <a:bodyPr vert="horz" lIns="91440" tIns="45720" rIns="91440" bIns="45720" rtlCol="0" anchor="t">
            <a:normAutofit/>
          </a:bodyPr>
          <a:lstStyle/>
          <a:p>
            <a:r>
              <a:rPr lang="en-US"/>
              <a:t>Defining the extramural elective </a:t>
            </a:r>
          </a:p>
          <a:p>
            <a:r>
              <a:rPr lang="en-US"/>
              <a:t>OSA advising regarding extramural rotations </a:t>
            </a:r>
          </a:p>
          <a:p>
            <a:r>
              <a:rPr lang="en-US"/>
              <a:t>Applying through VSLO </a:t>
            </a:r>
          </a:p>
          <a:p>
            <a:r>
              <a:rPr lang="en-US"/>
              <a:t>Registering at UMSOM </a:t>
            </a:r>
          </a:p>
          <a:p>
            <a:r>
              <a:rPr lang="en-US"/>
              <a:t>The student perspective </a:t>
            </a:r>
          </a:p>
          <a:p>
            <a:r>
              <a:rPr lang="en-US"/>
              <a:t>Q&amp;A </a:t>
            </a:r>
          </a:p>
        </p:txBody>
      </p:sp>
    </p:spTree>
    <p:extLst>
      <p:ext uri="{BB962C8B-B14F-4D97-AF65-F5344CB8AC3E}">
        <p14:creationId xmlns:p14="http://schemas.microsoft.com/office/powerpoint/2010/main" val="2360573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03548-F1B0-C22C-E267-199D879E6678}"/>
              </a:ext>
            </a:extLst>
          </p:cNvPr>
          <p:cNvSpPr>
            <a:spLocks noGrp="1"/>
          </p:cNvSpPr>
          <p:nvPr>
            <p:ph type="ctrTitle"/>
          </p:nvPr>
        </p:nvSpPr>
        <p:spPr>
          <a:xfrm>
            <a:off x="2209800" y="636075"/>
            <a:ext cx="7772400" cy="1470025"/>
          </a:xfrm>
        </p:spPr>
        <p:txBody>
          <a:bodyPr/>
          <a:lstStyle/>
          <a:p>
            <a:r>
              <a:rPr lang="en-US" dirty="0"/>
              <a:t>The Student Panelists</a:t>
            </a:r>
          </a:p>
        </p:txBody>
      </p:sp>
      <p:graphicFrame>
        <p:nvGraphicFramePr>
          <p:cNvPr id="7" name="Table 6">
            <a:extLst>
              <a:ext uri="{FF2B5EF4-FFF2-40B4-BE49-F238E27FC236}">
                <a16:creationId xmlns:a16="http://schemas.microsoft.com/office/drawing/2014/main" id="{62B4D868-4304-9A6A-8F47-8D9AB39C13DA}"/>
              </a:ext>
            </a:extLst>
          </p:cNvPr>
          <p:cNvGraphicFramePr>
            <a:graphicFrameLocks noGrp="1"/>
          </p:cNvGraphicFramePr>
          <p:nvPr/>
        </p:nvGraphicFramePr>
        <p:xfrm>
          <a:off x="1782817" y="1827725"/>
          <a:ext cx="8626366" cy="4394200"/>
        </p:xfrm>
        <a:graphic>
          <a:graphicData uri="http://schemas.openxmlformats.org/drawingml/2006/table">
            <a:tbl>
              <a:tblPr firstRow="1" bandRow="1">
                <a:tableStyleId>{5C22544A-7EE6-4342-B048-85BDC9FD1C3A}</a:tableStyleId>
              </a:tblPr>
              <a:tblGrid>
                <a:gridCol w="1826759">
                  <a:extLst>
                    <a:ext uri="{9D8B030D-6E8A-4147-A177-3AD203B41FA5}">
                      <a16:colId xmlns:a16="http://schemas.microsoft.com/office/drawing/2014/main" val="3516096627"/>
                    </a:ext>
                  </a:extLst>
                </a:gridCol>
                <a:gridCol w="1050448">
                  <a:extLst>
                    <a:ext uri="{9D8B030D-6E8A-4147-A177-3AD203B41FA5}">
                      <a16:colId xmlns:a16="http://schemas.microsoft.com/office/drawing/2014/main" val="318828341"/>
                    </a:ext>
                  </a:extLst>
                </a:gridCol>
                <a:gridCol w="2224803">
                  <a:extLst>
                    <a:ext uri="{9D8B030D-6E8A-4147-A177-3AD203B41FA5}">
                      <a16:colId xmlns:a16="http://schemas.microsoft.com/office/drawing/2014/main" val="1465209257"/>
                    </a:ext>
                  </a:extLst>
                </a:gridCol>
                <a:gridCol w="3524356">
                  <a:extLst>
                    <a:ext uri="{9D8B030D-6E8A-4147-A177-3AD203B41FA5}">
                      <a16:colId xmlns:a16="http://schemas.microsoft.com/office/drawing/2014/main" val="3103996852"/>
                    </a:ext>
                  </a:extLst>
                </a:gridCol>
              </a:tblGrid>
              <a:tr h="370840">
                <a:tc>
                  <a:txBody>
                    <a:bodyPr/>
                    <a:lstStyle/>
                    <a:p>
                      <a:r>
                        <a:rPr lang="en-US" dirty="0"/>
                        <a:t>Name </a:t>
                      </a:r>
                    </a:p>
                  </a:txBody>
                  <a:tcPr/>
                </a:tc>
                <a:tc>
                  <a:txBody>
                    <a:bodyPr/>
                    <a:lstStyle/>
                    <a:p>
                      <a:r>
                        <a:rPr lang="en-US"/>
                        <a:t>Specialty</a:t>
                      </a:r>
                    </a:p>
                  </a:txBody>
                  <a:tcPr/>
                </a:tc>
                <a:tc>
                  <a:txBody>
                    <a:bodyPr/>
                    <a:lstStyle/>
                    <a:p>
                      <a:r>
                        <a:rPr lang="en-US"/>
                        <a:t>Away Location</a:t>
                      </a:r>
                    </a:p>
                  </a:txBody>
                  <a:tcPr/>
                </a:tc>
                <a:tc>
                  <a:txBody>
                    <a:bodyPr/>
                    <a:lstStyle/>
                    <a:p>
                      <a:r>
                        <a:rPr lang="en-US"/>
                        <a:t>Best point of contact</a:t>
                      </a:r>
                    </a:p>
                  </a:txBody>
                  <a:tcPr/>
                </a:tc>
                <a:extLst>
                  <a:ext uri="{0D108BD9-81ED-4DB2-BD59-A6C34878D82A}">
                    <a16:rowId xmlns:a16="http://schemas.microsoft.com/office/drawing/2014/main" val="3392480636"/>
                  </a:ext>
                </a:extLst>
              </a:tr>
              <a:tr h="370840">
                <a:tc>
                  <a:txBody>
                    <a:bodyPr/>
                    <a:lstStyle/>
                    <a:p>
                      <a:r>
                        <a:rPr lang="en-US" dirty="0"/>
                        <a:t>Colin Scott</a:t>
                      </a:r>
                    </a:p>
                  </a:txBody>
                  <a:tcPr/>
                </a:tc>
                <a:tc>
                  <a:txBody>
                    <a:bodyPr/>
                    <a:lstStyle/>
                    <a:p>
                      <a:r>
                        <a:rPr lang="en-US" dirty="0"/>
                        <a:t>Gen Surg</a:t>
                      </a:r>
                    </a:p>
                  </a:txBody>
                  <a:tcPr/>
                </a:tc>
                <a:tc>
                  <a:txBody>
                    <a:bodyPr/>
                    <a:lstStyle/>
                    <a:p>
                      <a:r>
                        <a:rPr lang="en-US" dirty="0"/>
                        <a:t>Jefferson</a:t>
                      </a:r>
                    </a:p>
                  </a:txBody>
                  <a:tcPr/>
                </a:tc>
                <a:tc>
                  <a:txBody>
                    <a:bodyPr/>
                    <a:lstStyle/>
                    <a:p>
                      <a:r>
                        <a:rPr lang="en-US" dirty="0"/>
                        <a:t>610-737-8781</a:t>
                      </a:r>
                    </a:p>
                    <a:p>
                      <a:r>
                        <a:rPr lang="en-US" dirty="0" err="1"/>
                        <a:t>Colin.scott@som.umaryland.edu</a:t>
                      </a:r>
                      <a:endParaRPr lang="en-US" dirty="0"/>
                    </a:p>
                  </a:txBody>
                  <a:tcPr/>
                </a:tc>
                <a:extLst>
                  <a:ext uri="{0D108BD9-81ED-4DB2-BD59-A6C34878D82A}">
                    <a16:rowId xmlns:a16="http://schemas.microsoft.com/office/drawing/2014/main" val="3613954797"/>
                  </a:ext>
                </a:extLst>
              </a:tr>
              <a:tr h="370840">
                <a:tc>
                  <a:txBody>
                    <a:bodyPr/>
                    <a:lstStyle/>
                    <a:p>
                      <a:r>
                        <a:rPr lang="en-US" dirty="0"/>
                        <a:t>Cami Lingenfelter</a:t>
                      </a:r>
                    </a:p>
                  </a:txBody>
                  <a:tcPr/>
                </a:tc>
                <a:tc>
                  <a:txBody>
                    <a:bodyPr/>
                    <a:lstStyle/>
                    <a:p>
                      <a:r>
                        <a:rPr lang="en-US" dirty="0"/>
                        <a:t>Ortho</a:t>
                      </a:r>
                    </a:p>
                  </a:txBody>
                  <a:tcPr/>
                </a:tc>
                <a:tc>
                  <a:txBody>
                    <a:bodyPr/>
                    <a:lstStyle/>
                    <a:p>
                      <a:r>
                        <a:rPr lang="en-US" dirty="0"/>
                        <a:t>UPMC, Columbia, Allegheny General, Union Memorial </a:t>
                      </a:r>
                    </a:p>
                  </a:txBody>
                  <a:tcPr/>
                </a:tc>
                <a:tc>
                  <a:txBody>
                    <a:bodyPr/>
                    <a:lstStyle/>
                    <a:p>
                      <a:r>
                        <a:rPr lang="en-US" dirty="0"/>
                        <a:t>240-997-1805</a:t>
                      </a:r>
                    </a:p>
                    <a:p>
                      <a:r>
                        <a:rPr lang="en-US" dirty="0" err="1"/>
                        <a:t>Cameron.lingenfelter@som.umaryland.edu</a:t>
                      </a:r>
                      <a:endParaRPr lang="en-US" dirty="0"/>
                    </a:p>
                  </a:txBody>
                  <a:tcPr/>
                </a:tc>
                <a:extLst>
                  <a:ext uri="{0D108BD9-81ED-4DB2-BD59-A6C34878D82A}">
                    <a16:rowId xmlns:a16="http://schemas.microsoft.com/office/drawing/2014/main" val="4150957623"/>
                  </a:ext>
                </a:extLst>
              </a:tr>
              <a:tr h="370840">
                <a:tc>
                  <a:txBody>
                    <a:bodyPr/>
                    <a:lstStyle/>
                    <a:p>
                      <a:r>
                        <a:rPr lang="en-US" dirty="0"/>
                        <a:t>Puja Patel</a:t>
                      </a:r>
                    </a:p>
                  </a:txBody>
                  <a:tcPr/>
                </a:tc>
                <a:tc>
                  <a:txBody>
                    <a:bodyPr/>
                    <a:lstStyle/>
                    <a:p>
                      <a:r>
                        <a:rPr lang="en-US" dirty="0"/>
                        <a:t>EM</a:t>
                      </a:r>
                    </a:p>
                  </a:txBody>
                  <a:tcPr/>
                </a:tc>
                <a:tc>
                  <a:txBody>
                    <a:bodyPr/>
                    <a:lstStyle/>
                    <a:p>
                      <a:r>
                        <a:rPr lang="en-US" dirty="0"/>
                        <a:t>Cooper</a:t>
                      </a:r>
                    </a:p>
                  </a:txBody>
                  <a:tcPr/>
                </a:tc>
                <a:tc>
                  <a:txBody>
                    <a:bodyPr/>
                    <a:lstStyle/>
                    <a:p>
                      <a:r>
                        <a:rPr lang="en-US" dirty="0"/>
                        <a:t>240-351-7290</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mn-lt"/>
                          <a:ea typeface="+mn-ea"/>
                          <a:cs typeface="+mn-cs"/>
                        </a:rPr>
                        <a:t>Puja.patel@som.umaryland.edu</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868500352"/>
                  </a:ext>
                </a:extLst>
              </a:tr>
              <a:tr h="370840">
                <a:tc>
                  <a:txBody>
                    <a:bodyPr/>
                    <a:lstStyle/>
                    <a:p>
                      <a:r>
                        <a:rPr lang="en-US" dirty="0"/>
                        <a:t>Fernando Martinez Guasch</a:t>
                      </a:r>
                    </a:p>
                  </a:txBody>
                  <a:tcPr/>
                </a:tc>
                <a:tc>
                  <a:txBody>
                    <a:bodyPr/>
                    <a:lstStyle/>
                    <a:p>
                      <a:r>
                        <a:rPr lang="en-US" dirty="0" err="1"/>
                        <a:t>Ophtho</a:t>
                      </a:r>
                      <a:endParaRPr lang="en-US" dirty="0"/>
                    </a:p>
                  </a:txBody>
                  <a:tcPr/>
                </a:tc>
                <a:tc>
                  <a:txBody>
                    <a:bodyPr/>
                    <a:lstStyle/>
                    <a:p>
                      <a:r>
                        <a:rPr lang="en-US" dirty="0"/>
                        <a:t>NYU, Bascom Palmer Eye Institute/ U Miami</a:t>
                      </a:r>
                    </a:p>
                  </a:txBody>
                  <a:tcPr/>
                </a:tc>
                <a:tc>
                  <a:txBody>
                    <a:bodyPr/>
                    <a:lstStyle/>
                    <a:p>
                      <a:r>
                        <a:rPr lang="en-US" dirty="0"/>
                        <a:t>857-707-9202</a:t>
                      </a:r>
                    </a:p>
                    <a:p>
                      <a:r>
                        <a:rPr lang="en-US" dirty="0" err="1"/>
                        <a:t>fmartinezguasch@som.umaryland.edu</a:t>
                      </a:r>
                      <a:endParaRPr lang="en-US" dirty="0"/>
                    </a:p>
                  </a:txBody>
                  <a:tcPr/>
                </a:tc>
                <a:extLst>
                  <a:ext uri="{0D108BD9-81ED-4DB2-BD59-A6C34878D82A}">
                    <a16:rowId xmlns:a16="http://schemas.microsoft.com/office/drawing/2014/main" val="42080293"/>
                  </a:ext>
                </a:extLst>
              </a:tr>
              <a:tr h="370840">
                <a:tc>
                  <a:txBody>
                    <a:bodyPr/>
                    <a:lstStyle/>
                    <a:p>
                      <a:r>
                        <a:rPr lang="en-US" dirty="0"/>
                        <a:t>Allison </a:t>
                      </a:r>
                      <a:r>
                        <a:rPr lang="en-US" dirty="0" err="1"/>
                        <a:t>Karwoski</a:t>
                      </a:r>
                      <a:r>
                        <a:rPr lang="en-US" dirty="0"/>
                        <a:t> </a:t>
                      </a:r>
                    </a:p>
                  </a:txBody>
                  <a:tcPr/>
                </a:tc>
                <a:tc>
                  <a:txBody>
                    <a:bodyPr/>
                    <a:lstStyle/>
                    <a:p>
                      <a:r>
                        <a:rPr lang="en-US" dirty="0"/>
                        <a:t>Plastics</a:t>
                      </a:r>
                    </a:p>
                  </a:txBody>
                  <a:tcPr/>
                </a:tc>
                <a:tc>
                  <a:txBody>
                    <a:bodyPr/>
                    <a:lstStyle/>
                    <a:p>
                      <a:r>
                        <a:rPr lang="en-US" dirty="0"/>
                        <a:t>Hopkins, Georgetown, Yale, Rush</a:t>
                      </a:r>
                    </a:p>
                  </a:txBody>
                  <a:tcPr/>
                </a:tc>
                <a:tc>
                  <a:txBody>
                    <a:bodyPr/>
                    <a:lstStyle/>
                    <a:p>
                      <a:r>
                        <a:rPr lang="en-US" dirty="0"/>
                        <a:t>301-502-8133</a:t>
                      </a:r>
                    </a:p>
                    <a:p>
                      <a:r>
                        <a:rPr lang="en-US" dirty="0" err="1"/>
                        <a:t>akarwoski@som.umaryland.edu</a:t>
                      </a:r>
                      <a:endParaRPr lang="en-US" dirty="0"/>
                    </a:p>
                  </a:txBody>
                  <a:tcPr/>
                </a:tc>
                <a:extLst>
                  <a:ext uri="{0D108BD9-81ED-4DB2-BD59-A6C34878D82A}">
                    <a16:rowId xmlns:a16="http://schemas.microsoft.com/office/drawing/2014/main" val="2475191925"/>
                  </a:ext>
                </a:extLst>
              </a:tr>
            </a:tbl>
          </a:graphicData>
        </a:graphic>
      </p:graphicFrame>
    </p:spTree>
    <p:extLst>
      <p:ext uri="{BB962C8B-B14F-4D97-AF65-F5344CB8AC3E}">
        <p14:creationId xmlns:p14="http://schemas.microsoft.com/office/powerpoint/2010/main" val="56019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48B3D-77E2-944E-76CE-276D2EBA4FE8}"/>
              </a:ext>
            </a:extLst>
          </p:cNvPr>
          <p:cNvSpPr>
            <a:spLocks noGrp="1"/>
          </p:cNvSpPr>
          <p:nvPr>
            <p:ph type="title"/>
          </p:nvPr>
        </p:nvSpPr>
        <p:spPr/>
        <p:txBody>
          <a:bodyPr/>
          <a:lstStyle/>
          <a:p>
            <a:r>
              <a:rPr lang="en-US" dirty="0"/>
              <a:t>Additional Contacts</a:t>
            </a:r>
          </a:p>
        </p:txBody>
      </p:sp>
      <p:sp>
        <p:nvSpPr>
          <p:cNvPr id="3" name="Content Placeholder 2">
            <a:extLst>
              <a:ext uri="{FF2B5EF4-FFF2-40B4-BE49-F238E27FC236}">
                <a16:creationId xmlns:a16="http://schemas.microsoft.com/office/drawing/2014/main" id="{04BD61E4-5AF6-1089-E04D-A7E77A583575}"/>
              </a:ext>
            </a:extLst>
          </p:cNvPr>
          <p:cNvSpPr>
            <a:spLocks noGrp="1"/>
          </p:cNvSpPr>
          <p:nvPr>
            <p:ph idx="1"/>
          </p:nvPr>
        </p:nvSpPr>
        <p:spPr>
          <a:xfrm>
            <a:off x="1648178" y="2222505"/>
            <a:ext cx="4334933" cy="4095571"/>
          </a:xfrm>
        </p:spPr>
        <p:txBody>
          <a:bodyPr>
            <a:normAutofit fontScale="25000" lnSpcReduction="20000"/>
          </a:bodyPr>
          <a:lstStyle/>
          <a:p>
            <a:pPr marL="285750" indent="-285750">
              <a:buFont typeface="Arial" panose="020B0604020202020204" pitchFamily="34" charset="0"/>
              <a:buChar char="•"/>
            </a:pPr>
            <a:r>
              <a:rPr lang="en-US" sz="7200" dirty="0"/>
              <a:t>Donald De </a:t>
            </a:r>
            <a:r>
              <a:rPr lang="en-US" sz="7200" dirty="0" err="1"/>
              <a:t>Alwis</a:t>
            </a:r>
            <a:r>
              <a:rPr lang="en-US" sz="7200" dirty="0"/>
              <a:t>- </a:t>
            </a:r>
            <a:r>
              <a:rPr lang="en-US" sz="7200" b="1" dirty="0"/>
              <a:t>Anesthesia </a:t>
            </a:r>
            <a:r>
              <a:rPr lang="en-US" sz="7200" dirty="0"/>
              <a:t>(</a:t>
            </a:r>
            <a:r>
              <a:rPr lang="en-US" sz="7200" dirty="0">
                <a:hlinkClick r:id="rId2"/>
              </a:rPr>
              <a:t>ddealwis@som.umaryland.edu</a:t>
            </a:r>
            <a:r>
              <a:rPr lang="en-US" sz="7200" dirty="0"/>
              <a:t>)</a:t>
            </a:r>
          </a:p>
          <a:p>
            <a:pPr marL="285750" indent="-285750">
              <a:buFont typeface="Arial" panose="020B0604020202020204" pitchFamily="34" charset="0"/>
              <a:buChar char="•"/>
            </a:pPr>
            <a:endParaRPr lang="en-US" sz="7200" dirty="0"/>
          </a:p>
          <a:p>
            <a:pPr marL="285750" indent="-285750">
              <a:buFont typeface="Arial" panose="020B0604020202020204" pitchFamily="34" charset="0"/>
              <a:buChar char="•"/>
            </a:pPr>
            <a:r>
              <a:rPr lang="en-US" sz="7200" dirty="0"/>
              <a:t>Jenny Strong- </a:t>
            </a:r>
            <a:r>
              <a:rPr lang="en-US" sz="7200" b="1" dirty="0"/>
              <a:t>Dermatology </a:t>
            </a:r>
            <a:r>
              <a:rPr lang="en-US" sz="7200" dirty="0"/>
              <a:t>(</a:t>
            </a:r>
            <a:r>
              <a:rPr lang="en-US" sz="7200" dirty="0">
                <a:hlinkClick r:id="rId3"/>
              </a:rPr>
              <a:t>jastrong@som.umaryland.edu</a:t>
            </a:r>
            <a:r>
              <a:rPr lang="en-US" sz="7200" dirty="0"/>
              <a:t>)</a:t>
            </a:r>
          </a:p>
          <a:p>
            <a:pPr marL="0" indent="0">
              <a:buNone/>
            </a:pPr>
            <a:endParaRPr lang="en-US" sz="7200" dirty="0"/>
          </a:p>
          <a:p>
            <a:pPr marL="285750" indent="-285750">
              <a:buFont typeface="Arial" panose="020B0604020202020204" pitchFamily="34" charset="0"/>
              <a:buChar char="•"/>
            </a:pPr>
            <a:r>
              <a:rPr lang="en-US" sz="7200" dirty="0" err="1"/>
              <a:t>Pharibe</a:t>
            </a:r>
            <a:r>
              <a:rPr lang="en-US" sz="7200" dirty="0"/>
              <a:t> Pope- </a:t>
            </a:r>
            <a:r>
              <a:rPr lang="en-US" sz="7200" b="1" dirty="0"/>
              <a:t>ENT </a:t>
            </a:r>
            <a:r>
              <a:rPr lang="en-US" sz="7200" dirty="0"/>
              <a:t>(</a:t>
            </a:r>
            <a:r>
              <a:rPr lang="en-US" sz="7200" dirty="0">
                <a:hlinkClick r:id="rId4"/>
              </a:rPr>
              <a:t>pharibepope@som.umaryland.edu</a:t>
            </a:r>
            <a:r>
              <a:rPr lang="en-US" sz="7200" dirty="0"/>
              <a:t>)</a:t>
            </a:r>
          </a:p>
          <a:p>
            <a:pPr marL="0" indent="0">
              <a:buNone/>
            </a:pPr>
            <a:endParaRPr lang="en-US" sz="7200" dirty="0"/>
          </a:p>
          <a:p>
            <a:r>
              <a:rPr lang="en-US" sz="7200" dirty="0"/>
              <a:t>Radhika Gholap- </a:t>
            </a:r>
            <a:r>
              <a:rPr lang="en-US" sz="7200" b="1" dirty="0"/>
              <a:t>Ophthalmology </a:t>
            </a:r>
            <a:r>
              <a:rPr lang="en-US" sz="7200" dirty="0"/>
              <a:t>(</a:t>
            </a:r>
            <a:r>
              <a:rPr lang="en-US" sz="7200" dirty="0">
                <a:hlinkClick r:id="rId5"/>
              </a:rPr>
              <a:t>rgholap@som.umaryland.edu</a:t>
            </a:r>
            <a:r>
              <a:rPr lang="en-US" sz="7200" dirty="0"/>
              <a:t>)</a:t>
            </a:r>
          </a:p>
          <a:p>
            <a:endParaRPr lang="en-US" sz="7200" dirty="0"/>
          </a:p>
          <a:p>
            <a:r>
              <a:rPr lang="en-US" sz="7200" dirty="0"/>
              <a:t>Tony </a:t>
            </a:r>
            <a:r>
              <a:rPr lang="en-US" sz="7200" dirty="0" err="1"/>
              <a:t>Koshar</a:t>
            </a:r>
            <a:r>
              <a:rPr lang="en-US" sz="7200" dirty="0"/>
              <a:t>- </a:t>
            </a:r>
            <a:r>
              <a:rPr lang="en-US" sz="7200" b="1" dirty="0"/>
              <a:t>Orthopedics </a:t>
            </a:r>
            <a:r>
              <a:rPr lang="en-US" sz="7200" dirty="0"/>
              <a:t>(</a:t>
            </a:r>
            <a:r>
              <a:rPr lang="en-US" sz="7200" dirty="0">
                <a:hlinkClick r:id="rId6"/>
              </a:rPr>
              <a:t>antoan.koshar@som.umaryland.edu</a:t>
            </a:r>
            <a:r>
              <a:rPr lang="en-US" sz="7200" dirty="0"/>
              <a:t>)</a:t>
            </a:r>
          </a:p>
          <a:p>
            <a:endParaRPr lang="en-US" sz="7200" dirty="0"/>
          </a:p>
          <a:p>
            <a:endParaRPr lang="en-US" sz="7200" dirty="0"/>
          </a:p>
          <a:p>
            <a:pPr marL="0" indent="0">
              <a:buNone/>
            </a:pPr>
            <a:endParaRPr lang="en-US" sz="5600" dirty="0"/>
          </a:p>
          <a:p>
            <a:pPr marL="0" indent="0">
              <a:buNone/>
            </a:pPr>
            <a:endParaRPr lang="en-US" sz="5600" dirty="0"/>
          </a:p>
          <a:p>
            <a:endParaRPr lang="en-US" sz="5600" dirty="0"/>
          </a:p>
          <a:p>
            <a:endParaRPr lang="en-US" sz="5600"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DFAB1F46-E3C3-640A-EE8F-DA357661C1E8}"/>
              </a:ext>
            </a:extLst>
          </p:cNvPr>
          <p:cNvSpPr txBox="1"/>
          <p:nvPr/>
        </p:nvSpPr>
        <p:spPr>
          <a:xfrm>
            <a:off x="6626578" y="2065869"/>
            <a:ext cx="4955822" cy="4401205"/>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dirty="0"/>
              <a:t>Joe </a:t>
            </a:r>
            <a:r>
              <a:rPr lang="en-US" dirty="0" err="1"/>
              <a:t>Blommer</a:t>
            </a:r>
            <a:r>
              <a:rPr lang="en-US" dirty="0"/>
              <a:t>- </a:t>
            </a:r>
            <a:r>
              <a:rPr lang="en-US" b="1" dirty="0"/>
              <a:t>Orthopedics </a:t>
            </a:r>
            <a:r>
              <a:rPr lang="en-US" dirty="0"/>
              <a:t>(</a:t>
            </a:r>
            <a:r>
              <a:rPr lang="en-US" dirty="0">
                <a:hlinkClick r:id="rId7"/>
              </a:rPr>
              <a:t>jblommer@som.umaryland.edu</a:t>
            </a:r>
            <a:r>
              <a:rPr lang="en-US" dirty="0"/>
              <a:t>)</a:t>
            </a:r>
          </a:p>
          <a:p>
            <a:endParaRPr lang="en-US" dirty="0"/>
          </a:p>
          <a:p>
            <a:pPr marL="285750" indent="-285750">
              <a:buFont typeface="Arial" panose="020B0604020202020204" pitchFamily="34" charset="0"/>
              <a:buChar char="•"/>
            </a:pPr>
            <a:r>
              <a:rPr lang="en-US" dirty="0"/>
              <a:t>Danielle Sim- </a:t>
            </a:r>
            <a:r>
              <a:rPr lang="en-US" b="1" dirty="0"/>
              <a:t>Plastic Surgery </a:t>
            </a:r>
            <a:r>
              <a:rPr lang="en-US" dirty="0"/>
              <a:t>(</a:t>
            </a:r>
            <a:r>
              <a:rPr lang="en-US" dirty="0">
                <a:hlinkClick r:id="rId8"/>
              </a:rPr>
              <a:t>dsim@som.umaryland.edu</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Gurbani Singh- </a:t>
            </a:r>
            <a:r>
              <a:rPr lang="en-US" b="1" dirty="0"/>
              <a:t>Radiation Oncology </a:t>
            </a:r>
            <a:r>
              <a:rPr lang="en-US" dirty="0"/>
              <a:t>(</a:t>
            </a:r>
            <a:r>
              <a:rPr lang="en-US" dirty="0">
                <a:hlinkClick r:id="rId9"/>
              </a:rPr>
              <a:t>gurbani.singh@som.umaryland.edu</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Daniel </a:t>
            </a:r>
            <a:r>
              <a:rPr lang="en-US" dirty="0" err="1"/>
              <a:t>Shats</a:t>
            </a:r>
            <a:r>
              <a:rPr lang="en-US" dirty="0"/>
              <a:t>- </a:t>
            </a:r>
            <a:r>
              <a:rPr lang="en-US" b="1" dirty="0"/>
              <a:t>Urology </a:t>
            </a:r>
            <a:r>
              <a:rPr lang="en-US" dirty="0"/>
              <a:t>(</a:t>
            </a:r>
            <a:r>
              <a:rPr lang="en-US" dirty="0">
                <a:hlinkClick r:id="rId10"/>
              </a:rPr>
              <a:t>dshats@som.umaryland.edu</a:t>
            </a:r>
            <a:r>
              <a:rPr lang="en-US" dirty="0"/>
              <a:t>)</a:t>
            </a:r>
          </a:p>
          <a:p>
            <a:pPr marL="0" indent="0">
              <a:buNone/>
            </a:pPr>
            <a:endParaRPr lang="en-US"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endParaRPr lang="en-US" dirty="0"/>
          </a:p>
        </p:txBody>
      </p:sp>
    </p:spTree>
    <p:extLst>
      <p:ext uri="{BB962C8B-B14F-4D97-AF65-F5344CB8AC3E}">
        <p14:creationId xmlns:p14="http://schemas.microsoft.com/office/powerpoint/2010/main" val="3377317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E9901-E039-17AC-12AB-C54B9941CC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758C76-34F6-CEC1-539A-5F6215DCAD02}"/>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F18515A4-1FD8-5CC2-3890-9E62BE6D22A6}"/>
              </a:ext>
            </a:extLst>
          </p:cNvPr>
          <p:cNvSpPr>
            <a:spLocks noGrp="1"/>
          </p:cNvSpPr>
          <p:nvPr>
            <p:ph idx="1"/>
          </p:nvPr>
        </p:nvSpPr>
        <p:spPr>
          <a:xfrm>
            <a:off x="1179689" y="1739370"/>
            <a:ext cx="9832622" cy="4095571"/>
          </a:xfrm>
        </p:spPr>
        <p:txBody>
          <a:bodyPr>
            <a:normAutofit/>
          </a:bodyPr>
          <a:lstStyle/>
          <a:p>
            <a:endParaRPr lang="en-US" sz="1600" dirty="0"/>
          </a:p>
          <a:p>
            <a:pPr>
              <a:buFont typeface="+mj-lt"/>
              <a:buAutoNum type="arabicPeriod"/>
            </a:pPr>
            <a:r>
              <a:rPr lang="en-US" sz="1800" dirty="0"/>
              <a:t>How did you decide what programs to apply to for away rotations/ what strategies did you use to figure out where to apply?</a:t>
            </a:r>
          </a:p>
          <a:p>
            <a:pPr>
              <a:buFont typeface="+mj-lt"/>
              <a:buAutoNum type="arabicPeriod"/>
            </a:pPr>
            <a:r>
              <a:rPr lang="en-US" sz="1800" dirty="0"/>
              <a:t>What was the timeline of when you applied to away rotations? When did you start browsing on VSLO and applying?</a:t>
            </a:r>
          </a:p>
          <a:p>
            <a:pPr>
              <a:buFont typeface="+mj-lt"/>
              <a:buAutoNum type="arabicPeriod"/>
            </a:pPr>
            <a:r>
              <a:rPr lang="en-US" sz="1800" dirty="0"/>
              <a:t>How many away rotations should you apply to?</a:t>
            </a:r>
          </a:p>
          <a:p>
            <a:pPr>
              <a:buFont typeface="+mj-lt"/>
              <a:buAutoNum type="arabicPeriod"/>
            </a:pPr>
            <a:r>
              <a:rPr lang="en-US" sz="1800" dirty="0"/>
              <a:t>What is the optimal timing for doing away rotations (before vs. after ERAS, before vs. after Sub-Is at home)?</a:t>
            </a:r>
          </a:p>
          <a:p>
            <a:pPr>
              <a:buFont typeface="+mj-lt"/>
              <a:buAutoNum type="arabicPeriod"/>
            </a:pPr>
            <a:r>
              <a:rPr lang="en-US" sz="1800" dirty="0"/>
              <a:t>What are the parts of the application?</a:t>
            </a:r>
          </a:p>
          <a:p>
            <a:pPr>
              <a:buFont typeface="+mj-lt"/>
              <a:buAutoNum type="arabicPeriod"/>
            </a:pPr>
            <a:r>
              <a:rPr lang="en-US" sz="1800" dirty="0"/>
              <a:t>How did you figure out living/ housing logistics for your away?</a:t>
            </a:r>
          </a:p>
          <a:p>
            <a:pPr>
              <a:buFont typeface="+mj-lt"/>
              <a:buAutoNum type="arabicPeriod"/>
            </a:pPr>
            <a:r>
              <a:rPr lang="en-US" sz="1800" dirty="0"/>
              <a:t>What advice would you provide on how to excel during your away rotation?</a:t>
            </a:r>
          </a:p>
          <a:p>
            <a:pPr>
              <a:buFont typeface="+mj-lt"/>
              <a:buAutoNum type="arabicPeriod"/>
            </a:pPr>
            <a:r>
              <a:rPr lang="en-US" sz="1800" dirty="0"/>
              <a:t>Should you meet with the away physician and/or director before departing your rotation to get feedback, ask for a letter of rec, and/ or determine application potential?</a:t>
            </a:r>
            <a:endParaRPr lang="en-US" sz="5600" dirty="0"/>
          </a:p>
          <a:p>
            <a:endParaRPr lang="en-US" sz="5600" dirty="0"/>
          </a:p>
          <a:p>
            <a:endParaRPr lang="en-US" sz="5600"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0C9A0E1F-83FE-D65E-3234-B0B4AACD3509}"/>
              </a:ext>
            </a:extLst>
          </p:cNvPr>
          <p:cNvSpPr txBox="1"/>
          <p:nvPr/>
        </p:nvSpPr>
        <p:spPr>
          <a:xfrm>
            <a:off x="5983111" y="1873956"/>
            <a:ext cx="4955822" cy="646331"/>
          </a:xfrm>
          <a:prstGeom prst="rect">
            <a:avLst/>
          </a:prstGeom>
          <a:noFill/>
        </p:spPr>
        <p:txBody>
          <a:bodyPr wrap="square" rtlCol="0">
            <a:spAutoFit/>
          </a:bodyPr>
          <a:lstStyle/>
          <a:p>
            <a:endParaRPr lang="en-US" dirty="0"/>
          </a:p>
          <a:p>
            <a:endParaRPr lang="en-US" dirty="0"/>
          </a:p>
        </p:txBody>
      </p:sp>
    </p:spTree>
    <p:extLst>
      <p:ext uri="{BB962C8B-B14F-4D97-AF65-F5344CB8AC3E}">
        <p14:creationId xmlns:p14="http://schemas.microsoft.com/office/powerpoint/2010/main" val="116029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D30EF-28C4-2183-4D9C-FABE523FDA7B}"/>
              </a:ext>
            </a:extLst>
          </p:cNvPr>
          <p:cNvSpPr>
            <a:spLocks noGrp="1"/>
          </p:cNvSpPr>
          <p:nvPr>
            <p:ph type="title"/>
          </p:nvPr>
        </p:nvSpPr>
        <p:spPr/>
        <p:txBody>
          <a:bodyPr/>
          <a:lstStyle/>
          <a:p>
            <a:r>
              <a:rPr lang="en-US"/>
              <a:t>The Extramural Elective – “Away Rotations”</a:t>
            </a:r>
          </a:p>
        </p:txBody>
      </p:sp>
      <p:sp>
        <p:nvSpPr>
          <p:cNvPr id="3" name="Content Placeholder 2">
            <a:extLst>
              <a:ext uri="{FF2B5EF4-FFF2-40B4-BE49-F238E27FC236}">
                <a16:creationId xmlns:a16="http://schemas.microsoft.com/office/drawing/2014/main" id="{6AD632C1-4907-8F6B-7572-F3E5F1FB3C4D}"/>
              </a:ext>
            </a:extLst>
          </p:cNvPr>
          <p:cNvSpPr>
            <a:spLocks noGrp="1"/>
          </p:cNvSpPr>
          <p:nvPr>
            <p:ph idx="1"/>
          </p:nvPr>
        </p:nvSpPr>
        <p:spPr/>
        <p:txBody>
          <a:bodyPr/>
          <a:lstStyle/>
          <a:p>
            <a:r>
              <a:rPr lang="en-US"/>
              <a:t>An “Away” rotation is any course, not in the UMSOM course catalog, taken for credit at an external institution</a:t>
            </a:r>
          </a:p>
          <a:p>
            <a:r>
              <a:rPr lang="en-US"/>
              <a:t>Requires application to host school </a:t>
            </a:r>
            <a:r>
              <a:rPr lang="en-US" b="1">
                <a:highlight>
                  <a:srgbClr val="FFFF00"/>
                </a:highlight>
              </a:rPr>
              <a:t>and registration at SOM </a:t>
            </a:r>
          </a:p>
          <a:p>
            <a:r>
              <a:rPr lang="en-US"/>
              <a:t>May be used toward SOM graduation requirements as one of the 5 required electives  </a:t>
            </a:r>
          </a:p>
        </p:txBody>
      </p:sp>
    </p:spTree>
    <p:extLst>
      <p:ext uri="{BB962C8B-B14F-4D97-AF65-F5344CB8AC3E}">
        <p14:creationId xmlns:p14="http://schemas.microsoft.com/office/powerpoint/2010/main" val="3576307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1AE3-BDFF-F557-D306-B2FD458FDB81}"/>
              </a:ext>
            </a:extLst>
          </p:cNvPr>
          <p:cNvSpPr>
            <a:spLocks noGrp="1"/>
          </p:cNvSpPr>
          <p:nvPr>
            <p:ph type="title"/>
          </p:nvPr>
        </p:nvSpPr>
        <p:spPr/>
        <p:txBody>
          <a:bodyPr/>
          <a:lstStyle/>
          <a:p>
            <a:r>
              <a:rPr lang="en-US"/>
              <a:t>Why do students participate in “Aways”?</a:t>
            </a:r>
          </a:p>
        </p:txBody>
      </p:sp>
      <p:sp>
        <p:nvSpPr>
          <p:cNvPr id="3" name="Content Placeholder 2">
            <a:extLst>
              <a:ext uri="{FF2B5EF4-FFF2-40B4-BE49-F238E27FC236}">
                <a16:creationId xmlns:a16="http://schemas.microsoft.com/office/drawing/2014/main" id="{A9B22F50-3A44-5B49-2189-56FE4081E65C}"/>
              </a:ext>
            </a:extLst>
          </p:cNvPr>
          <p:cNvSpPr>
            <a:spLocks noGrp="1"/>
          </p:cNvSpPr>
          <p:nvPr>
            <p:ph idx="1"/>
          </p:nvPr>
        </p:nvSpPr>
        <p:spPr/>
        <p:txBody>
          <a:bodyPr/>
          <a:lstStyle/>
          <a:p>
            <a:r>
              <a:rPr lang="en-US"/>
              <a:t>Residency application requirement </a:t>
            </a:r>
          </a:p>
          <a:p>
            <a:r>
              <a:rPr lang="en-US"/>
              <a:t>Enhance competitiveness for a residency application </a:t>
            </a:r>
          </a:p>
          <a:p>
            <a:r>
              <a:rPr lang="en-US"/>
              <a:t>Student preference </a:t>
            </a:r>
          </a:p>
          <a:p>
            <a:pPr lvl="1"/>
            <a:r>
              <a:rPr lang="en-US"/>
              <a:t>Visit a program/location of interest </a:t>
            </a:r>
          </a:p>
          <a:p>
            <a:pPr lvl="1"/>
            <a:r>
              <a:rPr lang="en-US"/>
              <a:t>Participate in unique experience not offered here </a:t>
            </a:r>
          </a:p>
        </p:txBody>
      </p:sp>
    </p:spTree>
    <p:extLst>
      <p:ext uri="{BB962C8B-B14F-4D97-AF65-F5344CB8AC3E}">
        <p14:creationId xmlns:p14="http://schemas.microsoft.com/office/powerpoint/2010/main" val="3394002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22642-AF78-A602-D3D9-90DCCE86C7F8}"/>
              </a:ext>
            </a:extLst>
          </p:cNvPr>
          <p:cNvSpPr>
            <a:spLocks noGrp="1"/>
          </p:cNvSpPr>
          <p:nvPr>
            <p:ph type="title"/>
          </p:nvPr>
        </p:nvSpPr>
        <p:spPr/>
        <p:txBody>
          <a:bodyPr/>
          <a:lstStyle/>
          <a:p>
            <a:r>
              <a:rPr lang="en-US"/>
              <a:t>Are “Away” Rotations Required?</a:t>
            </a:r>
          </a:p>
        </p:txBody>
      </p:sp>
      <p:sp>
        <p:nvSpPr>
          <p:cNvPr id="3" name="Content Placeholder 2">
            <a:extLst>
              <a:ext uri="{FF2B5EF4-FFF2-40B4-BE49-F238E27FC236}">
                <a16:creationId xmlns:a16="http://schemas.microsoft.com/office/drawing/2014/main" id="{2A3AA697-6EA0-389A-90B6-8899F84B2D4B}"/>
              </a:ext>
            </a:extLst>
          </p:cNvPr>
          <p:cNvSpPr>
            <a:spLocks noGrp="1"/>
          </p:cNvSpPr>
          <p:nvPr>
            <p:ph idx="1"/>
          </p:nvPr>
        </p:nvSpPr>
        <p:spPr>
          <a:xfrm>
            <a:off x="609599" y="2030593"/>
            <a:ext cx="11154937" cy="4637836"/>
          </a:xfrm>
        </p:spPr>
        <p:txBody>
          <a:bodyPr>
            <a:normAutofit/>
          </a:bodyPr>
          <a:lstStyle/>
          <a:p>
            <a:r>
              <a:rPr lang="en-US" b="1" dirty="0">
                <a:solidFill>
                  <a:srgbClr val="C00000"/>
                </a:solidFill>
              </a:rPr>
              <a:t>Required</a:t>
            </a:r>
            <a:r>
              <a:rPr lang="en-US" dirty="0"/>
              <a:t> for EM residency </a:t>
            </a:r>
          </a:p>
          <a:p>
            <a:pPr lvl="1"/>
            <a:r>
              <a:rPr lang="en-US" dirty="0"/>
              <a:t>All SOM students applying to EM should do </a:t>
            </a:r>
            <a:r>
              <a:rPr lang="en-US" b="1" u="sng" dirty="0"/>
              <a:t>ONE</a:t>
            </a:r>
            <a:r>
              <a:rPr lang="en-US" dirty="0"/>
              <a:t> EM away rotation </a:t>
            </a:r>
          </a:p>
          <a:p>
            <a:r>
              <a:rPr lang="en-US" dirty="0"/>
              <a:t>Strongly Consider for Child Neurology, PM&amp;R </a:t>
            </a:r>
          </a:p>
          <a:p>
            <a:pPr lvl="1"/>
            <a:r>
              <a:rPr lang="en-US" dirty="0"/>
              <a:t>Specialties with no home program </a:t>
            </a:r>
          </a:p>
          <a:p>
            <a:r>
              <a:rPr lang="en-US" b="1" u="sng" dirty="0"/>
              <a:t>Recommended</a:t>
            </a:r>
            <a:r>
              <a:rPr lang="en-US" dirty="0"/>
              <a:t> for …  </a:t>
            </a:r>
          </a:p>
          <a:p>
            <a:pPr lvl="1"/>
            <a:r>
              <a:rPr lang="en-US" dirty="0"/>
              <a:t>Dermatology, Neurosurgery, Ophthalmology, Orthopedic, Otolaryngology, Plastic Surgery, and Urology </a:t>
            </a:r>
          </a:p>
          <a:p>
            <a:r>
              <a:rPr lang="en-US" dirty="0"/>
              <a:t>Generally, not recommended for other specialties </a:t>
            </a:r>
          </a:p>
        </p:txBody>
      </p:sp>
    </p:spTree>
    <p:extLst>
      <p:ext uri="{BB962C8B-B14F-4D97-AF65-F5344CB8AC3E}">
        <p14:creationId xmlns:p14="http://schemas.microsoft.com/office/powerpoint/2010/main" val="2605073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88919-EB1A-7415-69C3-0F6598D46E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62E532-66FA-69EB-E32F-6CE59209570D}"/>
              </a:ext>
            </a:extLst>
          </p:cNvPr>
          <p:cNvSpPr>
            <a:spLocks noGrp="1"/>
          </p:cNvSpPr>
          <p:nvPr>
            <p:ph type="title"/>
          </p:nvPr>
        </p:nvSpPr>
        <p:spPr/>
        <p:txBody>
          <a:bodyPr/>
          <a:lstStyle/>
          <a:p>
            <a:r>
              <a:rPr lang="en-US"/>
              <a:t>Are “Away” Rotations Required?</a:t>
            </a:r>
          </a:p>
        </p:txBody>
      </p:sp>
      <p:sp>
        <p:nvSpPr>
          <p:cNvPr id="3" name="Content Placeholder 2">
            <a:extLst>
              <a:ext uri="{FF2B5EF4-FFF2-40B4-BE49-F238E27FC236}">
                <a16:creationId xmlns:a16="http://schemas.microsoft.com/office/drawing/2014/main" id="{DAF807EB-B225-E994-922F-3FE1861DACCA}"/>
              </a:ext>
            </a:extLst>
          </p:cNvPr>
          <p:cNvSpPr>
            <a:spLocks noGrp="1"/>
          </p:cNvSpPr>
          <p:nvPr>
            <p:ph idx="1"/>
          </p:nvPr>
        </p:nvSpPr>
        <p:spPr>
          <a:xfrm>
            <a:off x="609599" y="2030593"/>
            <a:ext cx="11154937" cy="4637836"/>
          </a:xfrm>
        </p:spPr>
        <p:txBody>
          <a:bodyPr>
            <a:normAutofit/>
          </a:bodyPr>
          <a:lstStyle/>
          <a:p>
            <a:r>
              <a:rPr lang="en-US" i="1" u="sng" dirty="0"/>
              <a:t>May be considered </a:t>
            </a:r>
            <a:r>
              <a:rPr lang="en-US" dirty="0"/>
              <a:t>for …  </a:t>
            </a:r>
          </a:p>
          <a:p>
            <a:pPr lvl="1"/>
            <a:r>
              <a:rPr lang="en-US" dirty="0"/>
              <a:t>Anesthesiology, OBGYN, Psychiatry, Surgery/General – although uncommon and may be challenging to get aways in these fields </a:t>
            </a:r>
          </a:p>
          <a:p>
            <a:pPr lvl="1"/>
            <a:r>
              <a:rPr lang="en-US" dirty="0"/>
              <a:t>Interest in a specific program </a:t>
            </a:r>
          </a:p>
          <a:p>
            <a:pPr lvl="1"/>
            <a:r>
              <a:rPr lang="en-US" dirty="0"/>
              <a:t>Interest in a specific geographic area (mostly outside of East Coast) </a:t>
            </a:r>
          </a:p>
        </p:txBody>
      </p:sp>
    </p:spTree>
    <p:extLst>
      <p:ext uri="{BB962C8B-B14F-4D97-AF65-F5344CB8AC3E}">
        <p14:creationId xmlns:p14="http://schemas.microsoft.com/office/powerpoint/2010/main" val="499975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16E9-F9B1-434D-AC14-DE54D0407500}"/>
              </a:ext>
            </a:extLst>
          </p:cNvPr>
          <p:cNvSpPr>
            <a:spLocks noGrp="1"/>
          </p:cNvSpPr>
          <p:nvPr>
            <p:ph type="title"/>
          </p:nvPr>
        </p:nvSpPr>
        <p:spPr/>
        <p:txBody>
          <a:bodyPr/>
          <a:lstStyle/>
          <a:p>
            <a:r>
              <a:rPr lang="en-US"/>
              <a:t>Away Rotations:  Pros &amp; Cons</a:t>
            </a:r>
          </a:p>
        </p:txBody>
      </p:sp>
      <p:sp>
        <p:nvSpPr>
          <p:cNvPr id="4" name="Content Placeholder 2">
            <a:extLst>
              <a:ext uri="{FF2B5EF4-FFF2-40B4-BE49-F238E27FC236}">
                <a16:creationId xmlns:a16="http://schemas.microsoft.com/office/drawing/2014/main" id="{5FBC5639-481C-E6D7-C7EE-B38E1006AEF4}"/>
              </a:ext>
            </a:extLst>
          </p:cNvPr>
          <p:cNvSpPr>
            <a:spLocks noGrp="1"/>
          </p:cNvSpPr>
          <p:nvPr>
            <p:ph idx="1"/>
          </p:nvPr>
        </p:nvSpPr>
        <p:spPr>
          <a:xfrm>
            <a:off x="854927" y="2030592"/>
            <a:ext cx="4809893" cy="4095571"/>
          </a:xfrm>
          <a:solidFill>
            <a:schemeClr val="bg1">
              <a:lumMod val="85000"/>
            </a:schemeClr>
          </a:solidFill>
          <a:ln w="15875">
            <a:solidFill>
              <a:srgbClr val="002060"/>
            </a:solidFill>
          </a:ln>
        </p:spPr>
        <p:txBody>
          <a:bodyPr/>
          <a:lstStyle/>
          <a:p>
            <a:pPr marL="0" indent="0" algn="ctr">
              <a:buNone/>
            </a:pPr>
            <a:r>
              <a:rPr lang="en-US" b="1" u="sng"/>
              <a:t>Pros </a:t>
            </a:r>
          </a:p>
          <a:p>
            <a:r>
              <a:rPr lang="en-US"/>
              <a:t>Experience outside SOM </a:t>
            </a:r>
          </a:p>
          <a:p>
            <a:r>
              <a:rPr lang="en-US"/>
              <a:t>Enhance networking </a:t>
            </a:r>
          </a:p>
          <a:p>
            <a:r>
              <a:rPr lang="en-US"/>
              <a:t>Spend time in city</a:t>
            </a:r>
          </a:p>
        </p:txBody>
      </p:sp>
      <p:sp>
        <p:nvSpPr>
          <p:cNvPr id="5" name="Content Placeholder 2">
            <a:extLst>
              <a:ext uri="{FF2B5EF4-FFF2-40B4-BE49-F238E27FC236}">
                <a16:creationId xmlns:a16="http://schemas.microsoft.com/office/drawing/2014/main" id="{82F7182B-2C1E-03A1-DCB0-E7308B020E0B}"/>
              </a:ext>
            </a:extLst>
          </p:cNvPr>
          <p:cNvSpPr txBox="1">
            <a:spLocks/>
          </p:cNvSpPr>
          <p:nvPr/>
        </p:nvSpPr>
        <p:spPr>
          <a:xfrm>
            <a:off x="6341326" y="2030592"/>
            <a:ext cx="4995747" cy="4095571"/>
          </a:xfrm>
          <a:prstGeom prst="rect">
            <a:avLst/>
          </a:prstGeom>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b="1" u="sng"/>
              <a:t>Cons</a:t>
            </a:r>
          </a:p>
          <a:p>
            <a:r>
              <a:rPr lang="en-US"/>
              <a:t>Cost </a:t>
            </a:r>
          </a:p>
          <a:p>
            <a:r>
              <a:rPr lang="en-US"/>
              <a:t>Travel/lodging  </a:t>
            </a:r>
          </a:p>
          <a:p>
            <a:r>
              <a:rPr lang="en-US"/>
              <a:t>Month long interview</a:t>
            </a:r>
          </a:p>
          <a:p>
            <a:pPr lvl="1"/>
            <a:r>
              <a:rPr lang="en-US"/>
              <a:t>Can be positive or negative</a:t>
            </a:r>
          </a:p>
          <a:p>
            <a:r>
              <a:rPr lang="en-US"/>
              <a:t>Outside safety of “home program”</a:t>
            </a:r>
          </a:p>
        </p:txBody>
      </p:sp>
    </p:spTree>
    <p:extLst>
      <p:ext uri="{BB962C8B-B14F-4D97-AF65-F5344CB8AC3E}">
        <p14:creationId xmlns:p14="http://schemas.microsoft.com/office/powerpoint/2010/main" val="410663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2F496-5E7A-24C9-EE34-68BDEC1DD673}"/>
              </a:ext>
            </a:extLst>
          </p:cNvPr>
          <p:cNvSpPr>
            <a:spLocks noGrp="1"/>
          </p:cNvSpPr>
          <p:nvPr>
            <p:ph type="title"/>
          </p:nvPr>
        </p:nvSpPr>
        <p:spPr/>
        <p:txBody>
          <a:bodyPr/>
          <a:lstStyle/>
          <a:p>
            <a:r>
              <a:rPr lang="en-US"/>
              <a:t>Deciding where to apply</a:t>
            </a:r>
          </a:p>
        </p:txBody>
      </p:sp>
      <p:sp>
        <p:nvSpPr>
          <p:cNvPr id="3" name="Content Placeholder 2">
            <a:extLst>
              <a:ext uri="{FF2B5EF4-FFF2-40B4-BE49-F238E27FC236}">
                <a16:creationId xmlns:a16="http://schemas.microsoft.com/office/drawing/2014/main" id="{7C197758-F6DF-8D8E-3EEE-59D7EB3E6D64}"/>
              </a:ext>
            </a:extLst>
          </p:cNvPr>
          <p:cNvSpPr>
            <a:spLocks noGrp="1"/>
          </p:cNvSpPr>
          <p:nvPr>
            <p:ph idx="1"/>
          </p:nvPr>
        </p:nvSpPr>
        <p:spPr/>
        <p:txBody>
          <a:bodyPr/>
          <a:lstStyle/>
          <a:p>
            <a:r>
              <a:rPr lang="en-US" dirty="0"/>
              <a:t>Program/location of interest (</a:t>
            </a:r>
            <a:r>
              <a:rPr lang="en-US" dirty="0">
                <a:hlinkClick r:id="rId2"/>
              </a:rPr>
              <a:t>AMA Frieda Database</a:t>
            </a:r>
            <a:r>
              <a:rPr lang="en-US" dirty="0"/>
              <a:t>) </a:t>
            </a:r>
          </a:p>
          <a:p>
            <a:r>
              <a:rPr lang="en-US" dirty="0"/>
              <a:t>Advice from specialty advisors </a:t>
            </a:r>
          </a:p>
          <a:p>
            <a:r>
              <a:rPr lang="en-US" dirty="0"/>
              <a:t>Discussion with OSA Dean </a:t>
            </a:r>
          </a:p>
          <a:p>
            <a:pPr marL="0" indent="0">
              <a:buNone/>
            </a:pPr>
            <a:r>
              <a:rPr lang="en-US" dirty="0"/>
              <a:t>		*Where our students Match </a:t>
            </a:r>
            <a:r>
              <a:rPr lang="en-US" sz="2000" dirty="0">
                <a:hlinkClick r:id="rId3"/>
              </a:rPr>
              <a:t>https://medscope.umaryland.edu/thematch</a:t>
            </a:r>
            <a:r>
              <a:rPr lang="en-US" sz="2000" dirty="0"/>
              <a:t> </a:t>
            </a:r>
            <a:br>
              <a:rPr lang="en-US" dirty="0"/>
            </a:br>
            <a:r>
              <a:rPr lang="en-US" dirty="0"/>
              <a:t>		*Recent external electives for SOM students (</a:t>
            </a:r>
            <a:r>
              <a:rPr lang="en-US" dirty="0">
                <a:hlinkClick r:id="rId4"/>
              </a:rPr>
              <a:t>class page</a:t>
            </a:r>
            <a:r>
              <a:rPr lang="en-US" dirty="0"/>
              <a:t>)  </a:t>
            </a:r>
          </a:p>
          <a:p>
            <a:pPr marL="0" indent="0">
              <a:buNone/>
            </a:pPr>
            <a:endParaRPr lang="en-US" dirty="0"/>
          </a:p>
          <a:p>
            <a:pPr marL="0" indent="0">
              <a:buNone/>
            </a:pPr>
            <a:r>
              <a:rPr lang="en-US" u="sng" dirty="0"/>
              <a:t>Calendars may not match – </a:t>
            </a:r>
            <a:r>
              <a:rPr lang="en-US" i="1" u="sng" dirty="0"/>
              <a:t>speak with OSA Dean </a:t>
            </a:r>
          </a:p>
        </p:txBody>
      </p:sp>
    </p:spTree>
    <p:extLst>
      <p:ext uri="{BB962C8B-B14F-4D97-AF65-F5344CB8AC3E}">
        <p14:creationId xmlns:p14="http://schemas.microsoft.com/office/powerpoint/2010/main" val="3653680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8CF8-025E-4029-A142-B323CBFFA150}"/>
              </a:ext>
            </a:extLst>
          </p:cNvPr>
          <p:cNvSpPr>
            <a:spLocks noGrp="1"/>
          </p:cNvSpPr>
          <p:nvPr>
            <p:ph type="title"/>
          </p:nvPr>
        </p:nvSpPr>
        <p:spPr>
          <a:xfrm>
            <a:off x="609600" y="316092"/>
            <a:ext cx="10972800" cy="1143000"/>
          </a:xfrm>
        </p:spPr>
        <p:txBody>
          <a:bodyPr/>
          <a:lstStyle/>
          <a:p>
            <a:r>
              <a:rPr lang="en-US"/>
              <a:t>Securing your Away Rotation</a:t>
            </a:r>
          </a:p>
        </p:txBody>
      </p:sp>
      <p:sp>
        <p:nvSpPr>
          <p:cNvPr id="3" name="Content Placeholder 2">
            <a:extLst>
              <a:ext uri="{FF2B5EF4-FFF2-40B4-BE49-F238E27FC236}">
                <a16:creationId xmlns:a16="http://schemas.microsoft.com/office/drawing/2014/main" id="{4430A63C-71F9-4C28-A8D3-1F89EFEE2B47}"/>
              </a:ext>
            </a:extLst>
          </p:cNvPr>
          <p:cNvSpPr>
            <a:spLocks noGrp="1"/>
          </p:cNvSpPr>
          <p:nvPr>
            <p:ph idx="1"/>
          </p:nvPr>
        </p:nvSpPr>
        <p:spPr>
          <a:xfrm>
            <a:off x="609600" y="1760561"/>
            <a:ext cx="10972800" cy="4365603"/>
          </a:xfrm>
        </p:spPr>
        <p:txBody>
          <a:bodyPr>
            <a:normAutofit lnSpcReduction="10000"/>
          </a:bodyPr>
          <a:lstStyle/>
          <a:p>
            <a:r>
              <a:rPr lang="en-US" dirty="0"/>
              <a:t>Most schools/programs schedule their away rotations through </a:t>
            </a:r>
            <a:r>
              <a:rPr lang="en-US" dirty="0">
                <a:hlinkClick r:id="rId3"/>
              </a:rPr>
              <a:t>VSLO</a:t>
            </a:r>
            <a:r>
              <a:rPr lang="en-US" dirty="0"/>
              <a:t> (Visiting Student Learning Opportunities) </a:t>
            </a:r>
          </a:p>
          <a:p>
            <a:pPr lvl="1"/>
            <a:r>
              <a:rPr lang="en-US" dirty="0"/>
              <a:t>You will receive authorization for VSLO in January </a:t>
            </a:r>
          </a:p>
          <a:p>
            <a:pPr lvl="1"/>
            <a:r>
              <a:rPr lang="en-US" b="1" dirty="0">
                <a:solidFill>
                  <a:srgbClr val="C00000"/>
                </a:solidFill>
              </a:rPr>
              <a:t>All students must review a short module and attest to expected practices to gain access to VSLO </a:t>
            </a:r>
          </a:p>
          <a:p>
            <a:pPr lvl="1"/>
            <a:r>
              <a:rPr lang="en-US" dirty="0"/>
              <a:t>UMSOM Contact:  </a:t>
            </a:r>
            <a:r>
              <a:rPr lang="en-US" dirty="0">
                <a:hlinkClick r:id="rId4"/>
              </a:rPr>
              <a:t>Bailey Jenkins </a:t>
            </a:r>
            <a:endParaRPr lang="en-US" dirty="0"/>
          </a:p>
          <a:p>
            <a:pPr lvl="1"/>
            <a:r>
              <a:rPr lang="en-US" dirty="0"/>
              <a:t>Schools not participating in VSLO – follow instructions on webpages </a:t>
            </a:r>
          </a:p>
          <a:p>
            <a:r>
              <a:rPr lang="en-US" b="1" dirty="0"/>
              <a:t>Regardless, you </a:t>
            </a:r>
            <a:r>
              <a:rPr lang="en-US" b="1" u="sng" dirty="0"/>
              <a:t>MUST</a:t>
            </a:r>
            <a:r>
              <a:rPr lang="en-US" b="1" dirty="0"/>
              <a:t> register with UMSOM to get credit!</a:t>
            </a:r>
          </a:p>
          <a:p>
            <a:pPr lvl="1"/>
            <a:r>
              <a:rPr lang="en-US" dirty="0"/>
              <a:t>UMSOM Contact: </a:t>
            </a:r>
            <a:r>
              <a:rPr lang="en-US" dirty="0">
                <a:hlinkClick r:id="rId4"/>
              </a:rPr>
              <a:t>Brian Wynder </a:t>
            </a:r>
            <a:endParaRPr lang="en-US" dirty="0"/>
          </a:p>
          <a:p>
            <a:endParaRPr lang="en-US" b="1" dirty="0"/>
          </a:p>
        </p:txBody>
      </p:sp>
    </p:spTree>
    <p:extLst>
      <p:ext uri="{BB962C8B-B14F-4D97-AF65-F5344CB8AC3E}">
        <p14:creationId xmlns:p14="http://schemas.microsoft.com/office/powerpoint/2010/main" val="8637261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f6de3d35-0dcb-48b2-b66e-45b66c015676"/>
  <p:tag name="TPVERSION" val="8"/>
  <p:tag name="TPFULLVERSION" val="8.9.4.26"/>
  <p:tag name="PPTVERSION" val="16"/>
  <p:tag name="TPOS" val="2"/>
  <p:tag name="TPLASTSAVEVERSION" val="6.4 P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BD426C7E93694B8A52C937FFACA1C5" ma:contentTypeVersion="22" ma:contentTypeDescription="Create a new document." ma:contentTypeScope="" ma:versionID="a6a1d92bb92d37bb89ba1cb3d2ddb753">
  <xsd:schema xmlns:xsd="http://www.w3.org/2001/XMLSchema" xmlns:xs="http://www.w3.org/2001/XMLSchema" xmlns:p="http://schemas.microsoft.com/office/2006/metadata/properties" xmlns:ns1="http://schemas.microsoft.com/sharepoint/v3" xmlns:ns2="b952f4ed-faee-42e5-b15e-296a4efded7d" xmlns:ns3="480e030d-b1ba-4175-bf7e-8ff9154deca3" targetNamespace="http://schemas.microsoft.com/office/2006/metadata/properties" ma:root="true" ma:fieldsID="562d3335aba149f8a40d38c969586f17" ns1:_="" ns2:_="" ns3:_="">
    <xsd:import namespace="http://schemas.microsoft.com/sharepoint/v3"/>
    <xsd:import namespace="b952f4ed-faee-42e5-b15e-296a4efded7d"/>
    <xsd:import namespace="480e030d-b1ba-4175-bf7e-8ff9154deca3"/>
    <xsd:element name="properties">
      <xsd:complexType>
        <xsd:sequence>
          <xsd:element name="documentManagement">
            <xsd:complexType>
              <xsd:all>
                <xsd:element ref="ns2:SenttoStudentHealth"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52f4ed-faee-42e5-b15e-296a4efded7d" elementFormDefault="qualified">
    <xsd:import namespace="http://schemas.microsoft.com/office/2006/documentManagement/types"/>
    <xsd:import namespace="http://schemas.microsoft.com/office/infopath/2007/PartnerControls"/>
    <xsd:element name="SenttoStudentHealth" ma:index="2" nillable="true" ma:displayName="Sent to Student Health" ma:default="1" ma:format="Dropdown" ma:internalName="SenttoStudentHealth"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hidden="true" ma:internalName="MediaServiceKeyPoints"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hidden="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Location" ma:index="17" nillable="true" ma:displayName="Location" ma:hidden="true"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25e2b2fc-0517-44cc-85bc-21d743cacc9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0e030d-b1ba-4175-bf7e-8ff9154deca3"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element name="TaxCatchAll" ma:index="26" nillable="true" ma:displayName="Taxonomy Catch All Column" ma:hidden="true" ma:list="{ddc7a2c4-33d9-45de-a80b-5d443deca286}" ma:internalName="TaxCatchAll" ma:showField="CatchAllData" ma:web="480e030d-b1ba-4175-bf7e-8ff9154dec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SenttoStudentHealth xmlns="b952f4ed-faee-42e5-b15e-296a4efded7d">true</SenttoStudentHealth>
    <_ip_UnifiedCompliancePolicyProperties xmlns="http://schemas.microsoft.com/sharepoint/v3" xsi:nil="true"/>
    <lcf76f155ced4ddcb4097134ff3c332f xmlns="b952f4ed-faee-42e5-b15e-296a4efded7d">
      <Terms xmlns="http://schemas.microsoft.com/office/infopath/2007/PartnerControls"/>
    </lcf76f155ced4ddcb4097134ff3c332f>
    <TaxCatchAll xmlns="480e030d-b1ba-4175-bf7e-8ff9154deca3" xsi:nil="true"/>
  </documentManagement>
</p:properties>
</file>

<file path=customXml/itemProps1.xml><?xml version="1.0" encoding="utf-8"?>
<ds:datastoreItem xmlns:ds="http://schemas.openxmlformats.org/officeDocument/2006/customXml" ds:itemID="{D84FF4F5-5248-4E06-BC43-C977665F40B9}">
  <ds:schemaRefs>
    <ds:schemaRef ds:uri="http://schemas.microsoft.com/sharepoint/v3/contenttype/forms"/>
  </ds:schemaRefs>
</ds:datastoreItem>
</file>

<file path=customXml/itemProps2.xml><?xml version="1.0" encoding="utf-8"?>
<ds:datastoreItem xmlns:ds="http://schemas.openxmlformats.org/officeDocument/2006/customXml" ds:itemID="{9F1CB20F-571F-49FA-8CD0-4E461A82A2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952f4ed-faee-42e5-b15e-296a4efded7d"/>
    <ds:schemaRef ds:uri="480e030d-b1ba-4175-bf7e-8ff9154dec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93C0C4-5687-4F9C-9F5E-6C1985CD7317}">
  <ds:schemaRefs>
    <ds:schemaRef ds:uri="480e030d-b1ba-4175-bf7e-8ff9154deca3"/>
    <ds:schemaRef ds:uri="b952f4ed-faee-42e5-b15e-296a4efded7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184</TotalTime>
  <Words>1833</Words>
  <Application>Microsoft Office PowerPoint</Application>
  <PresentationFormat>Widescreen</PresentationFormat>
  <Paragraphs>251</Paragraphs>
  <Slides>22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Extramural Rotations “The Away”  </vt:lpstr>
      <vt:lpstr>Overview </vt:lpstr>
      <vt:lpstr>The Extramural Elective – “Away Rotations”</vt:lpstr>
      <vt:lpstr>Why do students participate in “Aways”?</vt:lpstr>
      <vt:lpstr>Are “Away” Rotations Required?</vt:lpstr>
      <vt:lpstr>Are “Away” Rotations Required?</vt:lpstr>
      <vt:lpstr>Away Rotations:  Pros &amp; Cons</vt:lpstr>
      <vt:lpstr>Deciding where to apply</vt:lpstr>
      <vt:lpstr>Securing your Away Rotation</vt:lpstr>
      <vt:lpstr>VSLO Process Flow</vt:lpstr>
      <vt:lpstr>Standard Requirements</vt:lpstr>
      <vt:lpstr>What other documents might you also need?</vt:lpstr>
      <vt:lpstr>What documents can OSA help with?</vt:lpstr>
      <vt:lpstr>AAMC VSLO Student Webinar</vt:lpstr>
      <vt:lpstr>Registering at SOM</vt:lpstr>
      <vt:lpstr>Registering at SOM THIS IS REALLY IMPORTANT</vt:lpstr>
      <vt:lpstr>Procedures and Policies</vt:lpstr>
      <vt:lpstr>Policies and Procedures</vt:lpstr>
      <vt:lpstr>Next Steps </vt:lpstr>
      <vt:lpstr>The Student Panelists</vt:lpstr>
      <vt:lpstr>Additional Contacts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MSIII Scheduling</dc:title>
  <dc:creator>Thom, Kerri</dc:creator>
  <cp:lastModifiedBy>Thom, Kerri</cp:lastModifiedBy>
  <cp:revision>4</cp:revision>
  <dcterms:created xsi:type="dcterms:W3CDTF">2020-01-10T19:17:58Z</dcterms:created>
  <dcterms:modified xsi:type="dcterms:W3CDTF">2025-01-10T19:52:39Z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0x010100F1BD426C7E93694B8A52C937FFACA1C5</vt:lpwstr>
  </property>
  <property fmtid="{D5CDD505-2E9C-101B-9397-08002B2CF9AE}" pid="3" name="MediaServiceImageTags">
    <vt:lpwstr/>
  </property>
</Properties>
</file>