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3_FEE4EA38.xml" ContentType="application/vnd.ms-powerpoint.comments+xml"/>
  <Override PartName="/ppt/comments/modernComment_104_77C0E9AB.xml" ContentType="application/vnd.ms-powerpoint.comments+xml"/>
  <Override PartName="/ppt/comments/modernComment_106_81EB103D.xml" ContentType="application/vnd.ms-powerpoint.comments+xml"/>
  <Override PartName="/ppt/comments/modernComment_107_802DC6BE.xml" ContentType="application/vnd.ms-powerpoint.comments+xml"/>
  <Override PartName="/ppt/comments/modernComment_108_AE49279F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99684C-4DE3-D2C6-713F-22A4E82DFDA9}" name="Flaherty, Marissa" initials="FM" userId="S::mflaherty@som.umaryland.edu::6b4339dc-f170-462f-b0e0-174235414a4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DE49B7-C62E-DCA2-7F28-64E98F79151D}" v="1" dt="2024-04-08T21:50:12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omments/modernComment_103_FEE4EA3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DFD6C2E-54DB-49C5-A86B-070DA66B9145}" authorId="{0899684C-4DE3-D2C6-713F-22A4E82DFDA9}" status="resolved" created="2022-12-07T22:09:43.774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276415032" sldId="259"/>
      <ac:spMk id="4" creationId="{E4E7F587-1786-C938-1DB6-F06A36D25127}"/>
    </ac:deMkLst>
    <p188:txBody>
      <a:bodyPr/>
      <a:lstStyle/>
      <a:p>
        <a:r>
          <a:rPr lang="en-US"/>
          <a:t>Fam Med: Substance Abuse/Addictions Elective; Psychiatry Geri Sub I, Child Psych Elective, Emergency Ultrasound, Diagnostic Radiology, Patient Safety and Quality Improvement, healthcare for the Homeless, </a:t>
        </a:r>
      </a:p>
    </p188:txBody>
  </p188:cm>
  <p188:cm id="{F266B3B1-F454-4922-A3F1-CC2B7C266D03}" authorId="{0899684C-4DE3-D2C6-713F-22A4E82DFDA9}" status="resolved" created="2022-12-08T19:48:26.910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276415032" sldId="259"/>
      <ac:spMk id="4" creationId="{E4E7F587-1786-C938-1DB6-F06A36D25127}"/>
    </ac:deMkLst>
    <p188:txBody>
      <a:bodyPr/>
      <a:lstStyle/>
      <a:p>
        <a:r>
          <a:rPr lang="en-US"/>
          <a:t>Family Medicine-  Medical Genetics; Neurology elective? Cardiology, Pulmonology, ID, EM Ultrasound</a:t>
        </a:r>
      </a:p>
    </p188:txBody>
  </p188:cm>
</p188:cmLst>
</file>

<file path=ppt/comments/modernComment_104_77C0E9A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72FC932-959F-4CF4-9A31-C6965FD30789}" authorId="{0899684C-4DE3-D2C6-713F-22A4E82DFDA9}" status="resolved" created="2022-12-09T14:23:15.415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009131435" sldId="260"/>
      <ac:spMk id="6" creationId="{F2C8B627-340F-7083-E77B-3903079F51ED}"/>
    </ac:deMkLst>
    <p188:txBody>
      <a:bodyPr/>
      <a:lstStyle/>
      <a:p>
        <a:r>
          <a:rPr lang="en-US"/>
          <a:t>OB/Gyn: Eating Disorders; subI in maternity and Newborn care</a:t>
        </a:r>
      </a:p>
    </p188:txBody>
  </p188:cm>
</p188:cmLst>
</file>

<file path=ppt/comments/modernComment_106_81EB103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70060EE-FF9C-482F-A826-D10ECA3F4E99}" authorId="{0899684C-4DE3-D2C6-713F-22A4E82DFDA9}" status="resolved" created="2022-12-09T14:27:33.783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179665981" sldId="262"/>
      <ac:spMk id="4" creationId="{E4E7F587-1786-C938-1DB6-F06A36D25127}"/>
    </ac:deMkLst>
    <p188:txBody>
      <a:bodyPr/>
      <a:lstStyle/>
      <a:p>
        <a:r>
          <a:rPr lang="en-US"/>
          <a:t>ortho: Shock Trauma SubI, </a:t>
        </a:r>
      </a:p>
    </p188:txBody>
  </p188:cm>
</p188:cmLst>
</file>

<file path=ppt/comments/modernComment_107_802DC6B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C22217B-A67B-4C7C-9C89-5618F8FC6E95}" authorId="{0899684C-4DE3-D2C6-713F-22A4E82DFDA9}" status="resolved" created="2022-12-09T14:31:08.712" complete="100000">
    <pc:sldMkLst xmlns:pc="http://schemas.microsoft.com/office/powerpoint/2013/main/command">
      <pc:docMk/>
      <pc:sldMk cId="2150483646" sldId="263"/>
    </pc:sldMkLst>
    <p188:txBody>
      <a:bodyPr/>
      <a:lstStyle/>
      <a:p>
        <a:r>
          <a:rPr lang="en-US"/>
          <a:t>Pediatrics: Addiction Psychiatry</a:t>
        </a:r>
      </a:p>
    </p188:txBody>
  </p188:cm>
</p188:cmLst>
</file>

<file path=ppt/comments/modernComment_108_AE49279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2588074-D80F-455C-8151-8AAAB56E3705}" authorId="{0899684C-4DE3-D2C6-713F-22A4E82DFDA9}" status="resolved" created="2022-12-09T14:35:35.050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24029855" sldId="264"/>
      <ac:spMk id="6" creationId="{F2C8B627-340F-7083-E77B-3903079F51ED}"/>
    </ac:deMkLst>
    <p188:txBody>
      <a:bodyPr/>
      <a:lstStyle/>
      <a:p>
        <a:r>
          <a:rPr lang="en-US"/>
          <a:t>PMR: Pain Management, </a:t>
        </a:r>
      </a:p>
    </p188:txBody>
  </p188:cm>
  <p188:cm id="{99712A3A-26A3-4C7C-9676-4FDC89B2B537}" authorId="{0899684C-4DE3-D2C6-713F-22A4E82DFDA9}" status="resolved" created="2022-12-09T14:35:42.519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24029855" sldId="264"/>
      <ac:spMk id="6" creationId="{F2C8B627-340F-7083-E77B-3903079F51ED}"/>
    </ac:deMkLst>
    <p188:replyLst/>
    <p188:txBody>
      <a:bodyPr/>
      <a:lstStyle/>
      <a:p>
        <a:r>
          <a:rPr lang="en-US"/>
          <a:t>Plastics: Pain management, ENT SubI or Elective; Diagnostic Rads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3_FEE4EA38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77C0E9AB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6_81EB103D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7_802DC6BE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8_AE49279F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4416" y="1003882"/>
            <a:ext cx="9173688" cy="5056558"/>
          </a:xfrm>
          <a:ln w="762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cs typeface="Calibri Light"/>
              </a:rPr>
              <a:t>I like this specialty... 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is there more?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Electives and Sub-I experiences in other departments that may add to your specialty choice experience </a:t>
            </a:r>
            <a:endParaRPr lang="en-US"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B3B02-8840-B34F-28E0-01B9BA33D17B}"/>
              </a:ext>
            </a:extLst>
          </p:cNvPr>
          <p:cNvSpPr txBox="1"/>
          <p:nvPr/>
        </p:nvSpPr>
        <p:spPr>
          <a:xfrm>
            <a:off x="4721210" y="6223859"/>
            <a:ext cx="717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exhaustive lists </a:t>
            </a:r>
            <a:r>
              <a:rPr lang="en-US" dirty="0">
                <a:sym typeface="Wingdings" panose="05000000000000000000" pitchFamily="2" charset="2"/>
              </a:rPr>
              <a:t> and not everything is offered every cycle or rotation.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Psychiatry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dirty="0">
                <a:cs typeface="Calibri"/>
              </a:rPr>
              <a:t>Neurology  Subspecialty Clinics</a:t>
            </a:r>
          </a:p>
          <a:p>
            <a:r>
              <a:rPr lang="en-US" dirty="0">
                <a:cs typeface="Calibri"/>
              </a:rPr>
              <a:t>Pain management elective</a:t>
            </a:r>
          </a:p>
          <a:p>
            <a:r>
              <a:rPr lang="en-US" dirty="0">
                <a:cs typeface="Calibri"/>
              </a:rPr>
              <a:t>Diagnostic Neuroradiology</a:t>
            </a:r>
          </a:p>
          <a:p>
            <a:r>
              <a:rPr lang="en-US" dirty="0">
                <a:cs typeface="Calibri"/>
              </a:rPr>
              <a:t>Medicine Consultation elective</a:t>
            </a:r>
          </a:p>
          <a:p>
            <a:r>
              <a:rPr lang="en-US" dirty="0">
                <a:cs typeface="Calibri"/>
              </a:rPr>
              <a:t>Geriatric Medicine elective</a:t>
            </a:r>
          </a:p>
          <a:p>
            <a:r>
              <a:rPr lang="en-US" dirty="0">
                <a:cs typeface="Calibri"/>
              </a:rPr>
              <a:t>Neuroradiology elective</a:t>
            </a:r>
          </a:p>
          <a:p>
            <a:r>
              <a:rPr lang="en-US" dirty="0">
                <a:cs typeface="Calibri"/>
              </a:rPr>
              <a:t>Pain management elective</a:t>
            </a:r>
          </a:p>
          <a:p>
            <a:r>
              <a:rPr lang="en-US" dirty="0">
                <a:cs typeface="Calibri"/>
              </a:rPr>
              <a:t>EM elective</a:t>
            </a:r>
          </a:p>
          <a:p>
            <a:r>
              <a:rPr lang="en-US" dirty="0">
                <a:cs typeface="Calibri"/>
              </a:rPr>
              <a:t>Pediatric Behavior and Development elective</a:t>
            </a:r>
          </a:p>
          <a:p>
            <a:r>
              <a:rPr lang="en-US" dirty="0">
                <a:cs typeface="Calibri"/>
              </a:rPr>
              <a:t>Adverse childhood experiences elective</a:t>
            </a:r>
          </a:p>
          <a:p>
            <a:r>
              <a:rPr lang="en-US" dirty="0">
                <a:cs typeface="Calibri"/>
              </a:rPr>
              <a:t>Healthcare for the Homeless elective</a:t>
            </a:r>
          </a:p>
          <a:p>
            <a:r>
              <a:rPr lang="en-US" dirty="0">
                <a:cs typeface="Calibri"/>
              </a:rPr>
              <a:t>Rheumatology elective</a:t>
            </a:r>
          </a:p>
          <a:p>
            <a:r>
              <a:rPr lang="en-US" dirty="0">
                <a:cs typeface="Calibri"/>
              </a:rPr>
              <a:t>Endocrinology elective</a:t>
            </a:r>
          </a:p>
          <a:p>
            <a:r>
              <a:rPr lang="en-US" dirty="0">
                <a:cs typeface="Calibri"/>
              </a:rPr>
              <a:t>EM </a:t>
            </a:r>
            <a:r>
              <a:rPr lang="en-US" dirty="0" err="1">
                <a:cs typeface="Calibri"/>
              </a:rPr>
              <a:t>SubI</a:t>
            </a:r>
          </a:p>
          <a:p>
            <a:r>
              <a:rPr lang="en-US" dirty="0">
                <a:cs typeface="Calibri"/>
              </a:rPr>
              <a:t>Medicine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Radiology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dirty="0">
                <a:cs typeface="Calibri"/>
              </a:rPr>
              <a:t>Pain management elective</a:t>
            </a:r>
          </a:p>
          <a:p>
            <a:r>
              <a:rPr lang="en-US" dirty="0">
                <a:cs typeface="Calibri"/>
              </a:rPr>
              <a:t>Radiation oncology elective</a:t>
            </a:r>
          </a:p>
          <a:p>
            <a:r>
              <a:rPr lang="en-US" dirty="0">
                <a:cs typeface="Calibri"/>
              </a:rPr>
              <a:t>Subspecialty surgery elective</a:t>
            </a:r>
          </a:p>
          <a:p>
            <a:r>
              <a:rPr lang="en-US" dirty="0">
                <a:ea typeface="+mn-lt"/>
                <a:cs typeface="+mn-lt"/>
              </a:rPr>
              <a:t>B2B Clinical Anatomy elective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Medicine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EM </a:t>
            </a:r>
            <a:r>
              <a:rPr lang="en-US" dirty="0" err="1">
                <a:ea typeface="+mn-lt"/>
                <a:cs typeface="+mn-lt"/>
              </a:rPr>
              <a:t>SubI</a:t>
            </a:r>
            <a:endParaRPr lang="en-US" dirty="0" err="1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5529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Radiation Oncology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363" y="1425575"/>
            <a:ext cx="5157787" cy="525738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cs typeface="Calibri"/>
              </a:rPr>
              <a:t>Surgical Oncology elective</a:t>
            </a:r>
          </a:p>
          <a:p>
            <a:r>
              <a:rPr lang="en-US">
                <a:cs typeface="Calibri"/>
              </a:rPr>
              <a:t>Gyn Surgery elective</a:t>
            </a:r>
          </a:p>
          <a:p>
            <a:r>
              <a:rPr lang="en-US">
                <a:cs typeface="Calibri"/>
              </a:rPr>
              <a:t>Diagnostic Radiology and Nuclear Medicine elective</a:t>
            </a:r>
          </a:p>
          <a:p>
            <a:r>
              <a:rPr lang="en-US">
                <a:cs typeface="Calibri"/>
              </a:rPr>
              <a:t>Pain medicine</a:t>
            </a:r>
          </a:p>
          <a:p>
            <a:r>
              <a:rPr lang="en-US">
                <a:cs typeface="Calibri"/>
              </a:rPr>
              <a:t>Rehabilitation Medicine elective</a:t>
            </a:r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Palliative care elective</a:t>
            </a:r>
          </a:p>
          <a:p>
            <a:r>
              <a:rPr lang="en-US">
                <a:ea typeface="+mn-lt"/>
                <a:cs typeface="+mn-lt"/>
              </a:rPr>
              <a:t>Nutrition elective</a:t>
            </a:r>
          </a:p>
          <a:p>
            <a:r>
              <a:rPr lang="en-US">
                <a:ea typeface="+mn-lt"/>
                <a:cs typeface="+mn-lt"/>
              </a:rPr>
              <a:t>Cancer Care elective</a:t>
            </a:r>
          </a:p>
          <a:p>
            <a:r>
              <a:rPr lang="en-US">
                <a:ea typeface="+mn-lt"/>
                <a:cs typeface="+mn-lt"/>
              </a:rPr>
              <a:t>Pediatric Heme/Onc</a:t>
            </a:r>
          </a:p>
          <a:p>
            <a:r>
              <a:rPr lang="en-US">
                <a:ea typeface="+mn-lt"/>
                <a:cs typeface="+mn-lt"/>
              </a:rPr>
              <a:t>Medical Genetics elective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Medicine Cancer Center </a:t>
            </a:r>
            <a:r>
              <a:rPr lang="en-US" err="1">
                <a:cs typeface="Calibri"/>
              </a:rPr>
              <a:t>SubI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General Surgery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cs typeface="Calibri"/>
              </a:rPr>
              <a:t>Emergency and Trauma Radiology</a:t>
            </a:r>
          </a:p>
          <a:p>
            <a:r>
              <a:rPr lang="en-US">
                <a:cs typeface="Calibri"/>
              </a:rPr>
              <a:t>Diagnostic radiology elective</a:t>
            </a:r>
          </a:p>
          <a:p>
            <a:r>
              <a:rPr lang="en-US">
                <a:cs typeface="Calibri"/>
              </a:rPr>
              <a:t>Radiology procedures elective</a:t>
            </a:r>
          </a:p>
          <a:p>
            <a:r>
              <a:rPr lang="en-US">
                <a:cs typeface="Calibri"/>
              </a:rPr>
              <a:t>Abdominal imaging elective</a:t>
            </a:r>
          </a:p>
          <a:p>
            <a:r>
              <a:rPr lang="en-US">
                <a:cs typeface="Calibri"/>
              </a:rPr>
              <a:t>Infectious disease elective</a:t>
            </a:r>
          </a:p>
          <a:p>
            <a:r>
              <a:rPr lang="en-US">
                <a:cs typeface="Calibri"/>
              </a:rPr>
              <a:t>Cardiology elective</a:t>
            </a:r>
          </a:p>
          <a:p>
            <a:r>
              <a:rPr lang="en-US">
                <a:cs typeface="Calibri"/>
              </a:rPr>
              <a:t>Endocrine and Diabetes elective</a:t>
            </a:r>
          </a:p>
          <a:p>
            <a:r>
              <a:rPr lang="en-US">
                <a:cs typeface="Calibri"/>
              </a:rPr>
              <a:t>Addiction Medicine elective</a:t>
            </a:r>
          </a:p>
          <a:p>
            <a:r>
              <a:rPr lang="en-US">
                <a:cs typeface="Calibri"/>
              </a:rPr>
              <a:t>Anesthesia elective</a:t>
            </a:r>
          </a:p>
          <a:p>
            <a:r>
              <a:rPr lang="en-US">
                <a:cs typeface="Calibri"/>
              </a:rPr>
              <a:t>B2B Clinical Anatomy elective</a:t>
            </a:r>
          </a:p>
          <a:p>
            <a:r>
              <a:rPr lang="en-US">
                <a:cs typeface="Calibri"/>
              </a:rPr>
              <a:t>Nephrology Transplant Medicine elective</a:t>
            </a:r>
          </a:p>
          <a:p>
            <a:r>
              <a:rPr lang="en-US">
                <a:cs typeface="Calibri"/>
              </a:rPr>
              <a:t>Nutrition elective</a:t>
            </a:r>
          </a:p>
          <a:p>
            <a:r>
              <a:rPr lang="en-US">
                <a:cs typeface="Calibri"/>
              </a:rPr>
              <a:t>Transfusion Medicine</a:t>
            </a:r>
          </a:p>
          <a:p>
            <a:r>
              <a:rPr lang="en-US">
                <a:cs typeface="Calibri"/>
              </a:rPr>
              <a:t>Surgical/Autopsy Pathology elective</a:t>
            </a:r>
          </a:p>
          <a:p>
            <a:r>
              <a:rPr lang="en-US">
                <a:cs typeface="Calibri"/>
              </a:rPr>
              <a:t>Lab Pathology Elective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4424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Thoracic Surgery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Surg Oncology elective</a:t>
            </a:r>
          </a:p>
          <a:p>
            <a:r>
              <a:rPr lang="en-US" dirty="0">
                <a:cs typeface="Calibri"/>
              </a:rPr>
              <a:t>Emergency and Trauma Radiology</a:t>
            </a:r>
          </a:p>
          <a:p>
            <a:r>
              <a:rPr lang="en-US" dirty="0">
                <a:cs typeface="Calibri"/>
              </a:rPr>
              <a:t>Diagnostic radiology elective</a:t>
            </a:r>
          </a:p>
          <a:p>
            <a:r>
              <a:rPr lang="en-US" dirty="0">
                <a:cs typeface="Calibri"/>
              </a:rPr>
              <a:t>Radiology procedures elective</a:t>
            </a:r>
          </a:p>
          <a:p>
            <a:r>
              <a:rPr lang="en-US" dirty="0">
                <a:cs typeface="Calibri"/>
              </a:rPr>
              <a:t>Thoracic radiology</a:t>
            </a:r>
          </a:p>
          <a:p>
            <a:r>
              <a:rPr lang="en-US" dirty="0">
                <a:cs typeface="Calibri"/>
              </a:rPr>
              <a:t>Abdominal imaging elective</a:t>
            </a:r>
          </a:p>
          <a:p>
            <a:r>
              <a:rPr lang="en-US" dirty="0">
                <a:cs typeface="Calibri"/>
              </a:rPr>
              <a:t>Cardiology elective</a:t>
            </a:r>
          </a:p>
          <a:p>
            <a:r>
              <a:rPr lang="en-US" dirty="0">
                <a:cs typeface="Calibri"/>
              </a:rPr>
              <a:t>Anesthesia elective</a:t>
            </a:r>
          </a:p>
          <a:p>
            <a:r>
              <a:rPr lang="en-US" dirty="0">
                <a:cs typeface="Calibri"/>
              </a:rPr>
              <a:t>Pain management elective</a:t>
            </a:r>
          </a:p>
          <a:p>
            <a:r>
              <a:rPr lang="en-US" dirty="0">
                <a:cs typeface="Calibri"/>
              </a:rPr>
              <a:t>Infectious disease elective</a:t>
            </a:r>
          </a:p>
          <a:p>
            <a:r>
              <a:rPr lang="en-US" dirty="0">
                <a:cs typeface="Calibri"/>
              </a:rPr>
              <a:t>B2B Clinical Anatomy elective</a:t>
            </a: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Vascular Surgery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Emergency and Trauma Radiology</a:t>
            </a:r>
          </a:p>
          <a:p>
            <a:r>
              <a:rPr lang="en-US" dirty="0">
                <a:cs typeface="Calibri"/>
              </a:rPr>
              <a:t>Vascular and Interventional Radiology</a:t>
            </a:r>
          </a:p>
          <a:p>
            <a:r>
              <a:rPr lang="en-US" dirty="0">
                <a:cs typeface="Calibri"/>
              </a:rPr>
              <a:t>Diagnostic radiology elective</a:t>
            </a:r>
          </a:p>
          <a:p>
            <a:r>
              <a:rPr lang="en-US" dirty="0">
                <a:cs typeface="Calibri"/>
              </a:rPr>
              <a:t>Radiology procedures elective</a:t>
            </a:r>
          </a:p>
          <a:p>
            <a:r>
              <a:rPr lang="en-US" dirty="0">
                <a:cs typeface="Calibri"/>
              </a:rPr>
              <a:t>Abdominal imaging elective</a:t>
            </a:r>
          </a:p>
          <a:p>
            <a:r>
              <a:rPr lang="en-US" dirty="0">
                <a:cs typeface="Calibri"/>
              </a:rPr>
              <a:t>Addiction psychiatry</a:t>
            </a:r>
          </a:p>
          <a:p>
            <a:r>
              <a:rPr lang="en-US" dirty="0">
                <a:cs typeface="Calibri"/>
              </a:rPr>
              <a:t>Pain management elective</a:t>
            </a:r>
          </a:p>
          <a:p>
            <a:r>
              <a:rPr lang="en-US" dirty="0">
                <a:cs typeface="Calibri"/>
              </a:rPr>
              <a:t>Infectious disease elective</a:t>
            </a:r>
          </a:p>
          <a:p>
            <a:r>
              <a:rPr lang="en-US" dirty="0">
                <a:cs typeface="Calibri"/>
              </a:rPr>
              <a:t>B2B Clinical Anatomy elective</a:t>
            </a:r>
          </a:p>
        </p:txBody>
      </p:sp>
    </p:spTree>
    <p:extLst>
      <p:ext uri="{BB962C8B-B14F-4D97-AF65-F5344CB8AC3E}">
        <p14:creationId xmlns:p14="http://schemas.microsoft.com/office/powerpoint/2010/main" val="364151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Urologic Surgery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363" y="1425575"/>
            <a:ext cx="5157787" cy="525738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Surgical Oncology elective</a:t>
            </a:r>
          </a:p>
          <a:p>
            <a:r>
              <a:rPr lang="en-US">
                <a:cs typeface="Calibri"/>
              </a:rPr>
              <a:t>Gyn Surgery elective</a:t>
            </a:r>
          </a:p>
          <a:p>
            <a:r>
              <a:rPr lang="en-US">
                <a:cs typeface="Calibri"/>
              </a:rPr>
              <a:t>Pain medicine</a:t>
            </a:r>
          </a:p>
          <a:p>
            <a:r>
              <a:rPr lang="en-US">
                <a:cs typeface="Calibri"/>
              </a:rPr>
              <a:t>Abdominal imaging elective</a:t>
            </a:r>
          </a:p>
          <a:p>
            <a:r>
              <a:rPr lang="en-US">
                <a:cs typeface="Calibri"/>
              </a:rPr>
              <a:t>Subspecialty surgery elective</a:t>
            </a:r>
          </a:p>
          <a:p>
            <a:r>
              <a:rPr lang="en-US">
                <a:cs typeface="Calibri"/>
              </a:rPr>
              <a:t>Pediatric surgery </a:t>
            </a:r>
            <a:r>
              <a:rPr lang="en-US" err="1">
                <a:cs typeface="Calibri"/>
              </a:rPr>
              <a:t>SubI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Medicine Cancer Center </a:t>
            </a:r>
            <a:r>
              <a:rPr lang="en-US" err="1">
                <a:cs typeface="Calibri"/>
              </a:rPr>
              <a:t>SubI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1264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Anesthesia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4"/>
            <a:ext cx="5157787" cy="4436003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>
                <a:cs typeface="Calibri"/>
              </a:rPr>
              <a:t>Cardiology elective</a:t>
            </a:r>
          </a:p>
          <a:p>
            <a:r>
              <a:rPr lang="en-US" dirty="0">
                <a:cs typeface="Calibri"/>
              </a:rPr>
              <a:t>Radiologic Procedures elective</a:t>
            </a:r>
          </a:p>
          <a:p>
            <a:r>
              <a:rPr lang="en-US" dirty="0">
                <a:cs typeface="Calibri"/>
              </a:rPr>
              <a:t>Lab Pathology Elective</a:t>
            </a:r>
          </a:p>
          <a:p>
            <a:r>
              <a:rPr lang="en-US" dirty="0">
                <a:cs typeface="Calibri"/>
              </a:rPr>
              <a:t>Transfusion Medicine elective</a:t>
            </a:r>
          </a:p>
          <a:p>
            <a:r>
              <a:rPr lang="en-US" dirty="0">
                <a:ea typeface="+mn-lt"/>
                <a:cs typeface="+mn-lt"/>
              </a:rPr>
              <a:t>EM </a:t>
            </a:r>
            <a:r>
              <a:rPr lang="en-US" dirty="0" err="1">
                <a:ea typeface="+mn-lt"/>
                <a:cs typeface="+mn-lt"/>
              </a:rPr>
              <a:t>SubI</a:t>
            </a:r>
            <a:endParaRPr lang="en-US" dirty="0" err="1">
              <a:cs typeface="Calibri"/>
            </a:endParaRPr>
          </a:p>
          <a:p>
            <a:r>
              <a:rPr lang="en-US" dirty="0">
                <a:cs typeface="Calibri"/>
              </a:rPr>
              <a:t>SICU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Neurocritical Care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Medicine </a:t>
            </a:r>
            <a:r>
              <a:rPr lang="en-US">
                <a:cs typeface="Calibri"/>
              </a:rPr>
              <a:t>SubI</a:t>
            </a: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Child Neurology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4436004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>
                <a:cs typeface="Calibri"/>
              </a:rPr>
              <a:t>Pediatric neurology elective</a:t>
            </a:r>
          </a:p>
          <a:p>
            <a:r>
              <a:rPr lang="en-US" dirty="0">
                <a:cs typeface="Calibri"/>
              </a:rPr>
              <a:t>Advanced Clinical neurology elective</a:t>
            </a:r>
          </a:p>
          <a:p>
            <a:r>
              <a:rPr lang="en-US" dirty="0">
                <a:cs typeface="Calibri"/>
              </a:rPr>
              <a:t>Neurology Subspecialty elective</a:t>
            </a:r>
          </a:p>
          <a:p>
            <a:r>
              <a:rPr lang="en-US" dirty="0">
                <a:cs typeface="Calibri"/>
              </a:rPr>
              <a:t>Pain medicine</a:t>
            </a:r>
          </a:p>
          <a:p>
            <a:r>
              <a:rPr lang="en-US" dirty="0">
                <a:cs typeface="Calibri"/>
              </a:rPr>
              <a:t>Rehabilitation Medicine elective</a:t>
            </a:r>
          </a:p>
          <a:p>
            <a:r>
              <a:rPr lang="en-US" dirty="0">
                <a:cs typeface="Calibri"/>
              </a:rPr>
              <a:t>Pediatric radiology elective</a:t>
            </a:r>
          </a:p>
          <a:p>
            <a:r>
              <a:rPr lang="en-US" dirty="0">
                <a:cs typeface="Calibri"/>
              </a:rPr>
              <a:t>Neuroradiology elective</a:t>
            </a:r>
          </a:p>
          <a:p>
            <a:r>
              <a:rPr lang="en-US" dirty="0">
                <a:ea typeface="+mn-lt"/>
                <a:cs typeface="+mn-lt"/>
              </a:rPr>
              <a:t>Child Psychiatry Elective </a:t>
            </a:r>
          </a:p>
          <a:p>
            <a:r>
              <a:rPr lang="en-US" dirty="0">
                <a:ea typeface="+mn-lt"/>
                <a:cs typeface="+mn-lt"/>
              </a:rPr>
              <a:t>Adverse Childhood Experiences (ACES) Elective 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General pediatrics </a:t>
            </a:r>
            <a:r>
              <a:rPr lang="en-US" dirty="0" err="1">
                <a:ea typeface="+mn-lt"/>
                <a:cs typeface="+mn-lt"/>
              </a:rPr>
              <a:t>SubI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Neurocritical Care </a:t>
            </a:r>
            <a:r>
              <a:rPr lang="en-US" dirty="0" err="1">
                <a:ea typeface="+mn-lt"/>
                <a:cs typeface="+mn-lt"/>
              </a:rPr>
              <a:t>SubI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9866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Dermatology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>
                <a:cs typeface="Calibri"/>
              </a:rPr>
              <a:t>Pathology elective</a:t>
            </a:r>
          </a:p>
          <a:p>
            <a:r>
              <a:rPr lang="en-US" dirty="0">
                <a:cs typeface="Calibri"/>
              </a:rPr>
              <a:t>Rheumatology elective</a:t>
            </a:r>
          </a:p>
          <a:p>
            <a:r>
              <a:rPr lang="en-US" dirty="0">
                <a:cs typeface="Calibri"/>
              </a:rPr>
              <a:t>Plastic surgery elective</a:t>
            </a:r>
          </a:p>
          <a:p>
            <a:r>
              <a:rPr lang="en-US" dirty="0">
                <a:cs typeface="Calibri"/>
              </a:rPr>
              <a:t>Soft tissue surgery elective</a:t>
            </a:r>
          </a:p>
          <a:p>
            <a:r>
              <a:rPr lang="en-US" dirty="0">
                <a:cs typeface="Calibri"/>
              </a:rPr>
              <a:t>Medicine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EM </a:t>
            </a:r>
            <a:r>
              <a:rPr lang="en-US" dirty="0" err="1">
                <a:ea typeface="+mn-lt"/>
                <a:cs typeface="+mn-lt"/>
              </a:rPr>
              <a:t>SubI</a:t>
            </a:r>
            <a:endParaRPr lang="en-US" dirty="0" err="1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Emergency Medicine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EM/IM elective</a:t>
            </a:r>
          </a:p>
          <a:p>
            <a:r>
              <a:rPr lang="en-US" dirty="0">
                <a:ea typeface="+mn-lt"/>
                <a:cs typeface="+mn-lt"/>
              </a:rPr>
              <a:t>Anesthesia elective</a:t>
            </a:r>
          </a:p>
          <a:p>
            <a:r>
              <a:rPr lang="en-US" dirty="0">
                <a:ea typeface="+mn-lt"/>
                <a:cs typeface="+mn-lt"/>
              </a:rPr>
              <a:t>Orthopedics outpatient elective</a:t>
            </a:r>
          </a:p>
          <a:p>
            <a:r>
              <a:rPr lang="en-US" dirty="0">
                <a:ea typeface="+mn-lt"/>
                <a:cs typeface="+mn-lt"/>
              </a:rPr>
              <a:t>Pain medicine elective</a:t>
            </a:r>
          </a:p>
          <a:p>
            <a:r>
              <a:rPr lang="en-US" dirty="0">
                <a:ea typeface="+mn-lt"/>
                <a:cs typeface="+mn-lt"/>
              </a:rPr>
              <a:t>Pediatric EM elective</a:t>
            </a:r>
          </a:p>
          <a:p>
            <a:r>
              <a:rPr lang="en-US" dirty="0">
                <a:ea typeface="+mn-lt"/>
                <a:cs typeface="+mn-lt"/>
              </a:rPr>
              <a:t>General Radiology elective</a:t>
            </a:r>
          </a:p>
          <a:p>
            <a:r>
              <a:rPr lang="en-US" dirty="0">
                <a:ea typeface="+mn-lt"/>
                <a:cs typeface="+mn-lt"/>
              </a:rPr>
              <a:t>Emergency and Trauma Radiology</a:t>
            </a:r>
          </a:p>
          <a:p>
            <a:r>
              <a:rPr lang="en-US" dirty="0">
                <a:ea typeface="+mn-lt"/>
                <a:cs typeface="+mn-lt"/>
              </a:rPr>
              <a:t>Transfusion medicine</a:t>
            </a:r>
          </a:p>
          <a:p>
            <a:r>
              <a:rPr lang="en-US" dirty="0">
                <a:cs typeface="Calibri"/>
              </a:rPr>
              <a:t>Lab Pathology Elective</a:t>
            </a:r>
          </a:p>
          <a:p>
            <a:r>
              <a:rPr lang="en-US" dirty="0">
                <a:ea typeface="+mn-lt"/>
                <a:cs typeface="+mn-lt"/>
              </a:rPr>
              <a:t>Addiction medicine elective</a:t>
            </a:r>
          </a:p>
          <a:p>
            <a:r>
              <a:rPr lang="en-US" dirty="0">
                <a:ea typeface="+mn-lt"/>
                <a:cs typeface="+mn-lt"/>
              </a:rPr>
              <a:t>Psychiatry </a:t>
            </a:r>
            <a:r>
              <a:rPr lang="en-US" dirty="0" err="1">
                <a:ea typeface="+mn-lt"/>
                <a:cs typeface="+mn-lt"/>
              </a:rPr>
              <a:t>SubI</a:t>
            </a:r>
          </a:p>
          <a:p>
            <a:r>
              <a:rPr lang="en-US" dirty="0">
                <a:ea typeface="+mn-lt"/>
                <a:cs typeface="+mn-lt"/>
              </a:rPr>
              <a:t>Medicine Critical Care </a:t>
            </a:r>
            <a:r>
              <a:rPr lang="en-US" dirty="0" err="1">
                <a:ea typeface="+mn-lt"/>
                <a:cs typeface="+mn-lt"/>
              </a:rPr>
              <a:t>SubI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Surgical Critical Care </a:t>
            </a:r>
            <a:r>
              <a:rPr lang="en-US" dirty="0" err="1">
                <a:ea typeface="+mn-lt"/>
                <a:cs typeface="+mn-lt"/>
              </a:rPr>
              <a:t>SubI</a:t>
            </a:r>
          </a:p>
          <a:p>
            <a:r>
              <a:rPr lang="en-US" dirty="0">
                <a:ea typeface="+mn-lt"/>
                <a:cs typeface="+mn-lt"/>
              </a:rPr>
              <a:t>Shock Trauma Intensive Care </a:t>
            </a:r>
            <a:r>
              <a:rPr lang="en-US" dirty="0" err="1">
                <a:ea typeface="+mn-lt"/>
                <a:cs typeface="+mn-lt"/>
              </a:rPr>
              <a:t>SubI</a:t>
            </a:r>
          </a:p>
          <a:p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829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195923"/>
            <a:ext cx="5157787" cy="8239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Family Medicine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4" y="1019835"/>
            <a:ext cx="5157787" cy="5614327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r>
              <a:rPr lang="en-US" sz="2900" dirty="0">
                <a:cs typeface="Calibri"/>
              </a:rPr>
              <a:t>Child maltreatment, Protection and Wellbeing elective</a:t>
            </a:r>
          </a:p>
          <a:p>
            <a:r>
              <a:rPr lang="en-US" sz="2900" dirty="0">
                <a:cs typeface="Calibri"/>
              </a:rPr>
              <a:t>Family Planning elective</a:t>
            </a:r>
          </a:p>
          <a:p>
            <a:r>
              <a:rPr lang="en-US" sz="2900" dirty="0">
                <a:cs typeface="Calibri"/>
              </a:rPr>
              <a:t>Pediatrics Behavior and Development elective</a:t>
            </a:r>
          </a:p>
          <a:p>
            <a:r>
              <a:rPr lang="en-US" sz="2900" dirty="0">
                <a:cs typeface="Calibri"/>
              </a:rPr>
              <a:t>Adverse childhood experiences elective</a:t>
            </a:r>
          </a:p>
          <a:p>
            <a:r>
              <a:rPr lang="en-US" sz="2900" dirty="0">
                <a:cs typeface="Calibri"/>
              </a:rPr>
              <a:t>Orthopedics Outpatient elective</a:t>
            </a:r>
          </a:p>
          <a:p>
            <a:r>
              <a:rPr lang="en-US" sz="2900" dirty="0">
                <a:cs typeface="Calibri"/>
              </a:rPr>
              <a:t>Geriatric Medicine elective</a:t>
            </a:r>
          </a:p>
          <a:p>
            <a:r>
              <a:rPr lang="en-US" sz="2900" dirty="0">
                <a:cs typeface="Calibri"/>
              </a:rPr>
              <a:t>Hypertension elective</a:t>
            </a:r>
          </a:p>
          <a:p>
            <a:r>
              <a:rPr lang="en-US" sz="2900" dirty="0">
                <a:cs typeface="Calibri"/>
              </a:rPr>
              <a:t>Endocrine and Diabetes elective (Med or Peds)</a:t>
            </a:r>
          </a:p>
          <a:p>
            <a:r>
              <a:rPr lang="en-US" sz="2900" dirty="0">
                <a:cs typeface="Calibri"/>
              </a:rPr>
              <a:t>Pain medicine elective</a:t>
            </a:r>
          </a:p>
          <a:p>
            <a:r>
              <a:rPr lang="en-US" sz="2900" dirty="0">
                <a:ea typeface="+mn-lt"/>
                <a:cs typeface="+mn-lt"/>
              </a:rPr>
              <a:t>Eating disorders elective</a:t>
            </a:r>
          </a:p>
          <a:p>
            <a:r>
              <a:rPr lang="en-US" sz="2900" dirty="0">
                <a:ea typeface="+mn-lt"/>
                <a:cs typeface="+mn-lt"/>
              </a:rPr>
              <a:t>Addiction psychiatry</a:t>
            </a:r>
          </a:p>
          <a:p>
            <a:r>
              <a:rPr lang="en-US" sz="2900" dirty="0">
                <a:ea typeface="+mn-lt"/>
                <a:cs typeface="+mn-lt"/>
              </a:rPr>
              <a:t>General radiology</a:t>
            </a:r>
          </a:p>
          <a:p>
            <a:r>
              <a:rPr lang="en-US" sz="2900" dirty="0">
                <a:ea typeface="+mn-lt"/>
                <a:cs typeface="+mn-lt"/>
              </a:rPr>
              <a:t>Ob/Gyn – outpatient elective</a:t>
            </a:r>
          </a:p>
          <a:p>
            <a:r>
              <a:rPr lang="en-US" sz="2900" dirty="0">
                <a:cs typeface="Calibri"/>
              </a:rPr>
              <a:t>Nutrition elective (Med or Peds)</a:t>
            </a:r>
          </a:p>
          <a:p>
            <a:r>
              <a:rPr lang="en-US" sz="2900" dirty="0">
                <a:cs typeface="Calibri"/>
              </a:rPr>
              <a:t>Diagnostic radiology elective</a:t>
            </a:r>
          </a:p>
          <a:p>
            <a:r>
              <a:rPr lang="en-US" sz="2900" dirty="0">
                <a:cs typeface="Calibri"/>
              </a:rPr>
              <a:t>PACT</a:t>
            </a:r>
          </a:p>
          <a:p>
            <a:r>
              <a:rPr lang="en-US" sz="2900" dirty="0">
                <a:cs typeface="Calibri"/>
              </a:rPr>
              <a:t>Medicine </a:t>
            </a:r>
            <a:r>
              <a:rPr lang="en-US" sz="2900" dirty="0" err="1">
                <a:cs typeface="Calibri"/>
              </a:rPr>
              <a:t>SubI</a:t>
            </a:r>
            <a:endParaRPr lang="en-US" sz="2900" dirty="0">
              <a:cs typeface="Calibri"/>
            </a:endParaRPr>
          </a:p>
          <a:p>
            <a:r>
              <a:rPr lang="en-US" sz="2900" dirty="0">
                <a:cs typeface="Calibri"/>
              </a:rPr>
              <a:t>Psychiatry </a:t>
            </a:r>
            <a:r>
              <a:rPr lang="en-US" sz="2900" dirty="0" err="1">
                <a:cs typeface="Calibri"/>
              </a:rPr>
              <a:t>SubI</a:t>
            </a:r>
            <a:endParaRPr lang="en-US" sz="2900" dirty="0">
              <a:cs typeface="Calibri"/>
            </a:endParaRPr>
          </a:p>
          <a:p>
            <a:r>
              <a:rPr lang="en-US" sz="2900" dirty="0">
                <a:cs typeface="Calibri"/>
              </a:rPr>
              <a:t>Ob/Gyn </a:t>
            </a:r>
            <a:r>
              <a:rPr lang="en-US" sz="2900" dirty="0" err="1">
                <a:cs typeface="Calibri"/>
              </a:rPr>
              <a:t>SubI</a:t>
            </a:r>
            <a:endParaRPr lang="en-US" sz="2900" dirty="0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195923"/>
            <a:ext cx="5183188" cy="823912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Internal Medicine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019835"/>
            <a:ext cx="5183188" cy="5663120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r>
              <a:rPr lang="en-US" sz="4400" dirty="0">
                <a:ea typeface="+mn-lt"/>
                <a:cs typeface="+mn-lt"/>
              </a:rPr>
              <a:t>Emergency Medicine elective</a:t>
            </a:r>
          </a:p>
          <a:p>
            <a:r>
              <a:rPr lang="en-US" sz="4400" dirty="0">
                <a:ea typeface="+mn-lt"/>
                <a:cs typeface="+mn-lt"/>
              </a:rPr>
              <a:t>Eating disorders elective</a:t>
            </a:r>
          </a:p>
          <a:p>
            <a:r>
              <a:rPr lang="en-US" sz="4400" dirty="0">
                <a:ea typeface="+mn-lt"/>
                <a:cs typeface="+mn-lt"/>
              </a:rPr>
              <a:t>Addiction psychiatry</a:t>
            </a:r>
          </a:p>
          <a:p>
            <a:r>
              <a:rPr lang="en-US" sz="4400" dirty="0">
                <a:ea typeface="+mn-lt"/>
                <a:cs typeface="+mn-lt"/>
              </a:rPr>
              <a:t>EM/IM elective</a:t>
            </a:r>
          </a:p>
          <a:p>
            <a:r>
              <a:rPr lang="en-US" sz="4400" dirty="0">
                <a:ea typeface="+mn-lt"/>
                <a:cs typeface="+mn-lt"/>
              </a:rPr>
              <a:t>Outpatient Otolaryngology</a:t>
            </a:r>
          </a:p>
          <a:p>
            <a:r>
              <a:rPr lang="en-US" sz="4400" dirty="0">
                <a:ea typeface="+mn-lt"/>
                <a:cs typeface="+mn-lt"/>
              </a:rPr>
              <a:t>Ophthalmology elective</a:t>
            </a:r>
          </a:p>
          <a:p>
            <a:r>
              <a:rPr lang="en-US" sz="4400" dirty="0">
                <a:ea typeface="+mn-lt"/>
                <a:cs typeface="+mn-lt"/>
              </a:rPr>
              <a:t>General radiology elective</a:t>
            </a:r>
          </a:p>
          <a:p>
            <a:r>
              <a:rPr lang="en-US" sz="4400" dirty="0">
                <a:ea typeface="+mn-lt"/>
                <a:cs typeface="+mn-lt"/>
              </a:rPr>
              <a:t>Dermatology elective</a:t>
            </a:r>
          </a:p>
          <a:p>
            <a:r>
              <a:rPr lang="en-US" sz="4400" dirty="0">
                <a:ea typeface="+mn-lt"/>
                <a:cs typeface="+mn-lt"/>
              </a:rPr>
              <a:t>Family Planning elective</a:t>
            </a:r>
          </a:p>
          <a:p>
            <a:r>
              <a:rPr lang="en-US" sz="4400" dirty="0">
                <a:ea typeface="+mn-lt"/>
                <a:cs typeface="+mn-lt"/>
              </a:rPr>
              <a:t>Point of Care US elective</a:t>
            </a:r>
          </a:p>
          <a:p>
            <a:r>
              <a:rPr lang="en-US" sz="4400" dirty="0">
                <a:ea typeface="+mn-lt"/>
                <a:cs typeface="+mn-lt"/>
              </a:rPr>
              <a:t>Orthopedics outpatient elective</a:t>
            </a:r>
          </a:p>
          <a:p>
            <a:r>
              <a:rPr lang="en-US" sz="4400" dirty="0">
                <a:ea typeface="+mn-lt"/>
                <a:cs typeface="+mn-lt"/>
              </a:rPr>
              <a:t>Pain medicine elective</a:t>
            </a:r>
          </a:p>
          <a:p>
            <a:r>
              <a:rPr lang="en-US" sz="4400" dirty="0">
                <a:ea typeface="+mn-lt"/>
                <a:cs typeface="+mn-lt"/>
              </a:rPr>
              <a:t>Radiation Oncology elective</a:t>
            </a:r>
          </a:p>
          <a:p>
            <a:r>
              <a:rPr lang="en-US" sz="4400" dirty="0">
                <a:ea typeface="+mn-lt"/>
                <a:cs typeface="+mn-lt"/>
              </a:rPr>
              <a:t>Psychiatry Consultation- Liaison </a:t>
            </a:r>
          </a:p>
          <a:p>
            <a:r>
              <a:rPr lang="en-US" sz="4400" dirty="0">
                <a:ea typeface="+mn-lt"/>
                <a:cs typeface="+mn-lt"/>
              </a:rPr>
              <a:t>Laboratory Medicine Pathology elective</a:t>
            </a:r>
          </a:p>
          <a:p>
            <a:r>
              <a:rPr lang="en-US" sz="4400" dirty="0">
                <a:ea typeface="+mn-lt"/>
                <a:cs typeface="+mn-lt"/>
              </a:rPr>
              <a:t>Emergency Medicine </a:t>
            </a:r>
            <a:r>
              <a:rPr lang="en-US" sz="4400" dirty="0" err="1">
                <a:ea typeface="+mn-lt"/>
                <a:cs typeface="+mn-lt"/>
              </a:rPr>
              <a:t>SubI</a:t>
            </a:r>
            <a:endParaRPr lang="en-US" sz="4400" dirty="0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641503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Neurosurgery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cs typeface="Calibri"/>
              </a:rPr>
              <a:t>Pathology elective</a:t>
            </a:r>
          </a:p>
          <a:p>
            <a:r>
              <a:rPr lang="en-US">
                <a:cs typeface="Calibri"/>
              </a:rPr>
              <a:t>Diagnostic Neuroradiology elective</a:t>
            </a:r>
          </a:p>
          <a:p>
            <a:r>
              <a:rPr lang="en-US">
                <a:cs typeface="Calibri"/>
              </a:rPr>
              <a:t>Interventional Neuroradiology elective </a:t>
            </a:r>
          </a:p>
          <a:p>
            <a:r>
              <a:rPr lang="en-US">
                <a:cs typeface="Calibri"/>
              </a:rPr>
              <a:t>Emergency and Trauma Radiology</a:t>
            </a:r>
          </a:p>
          <a:p>
            <a:r>
              <a:rPr lang="en-US">
                <a:cs typeface="Calibri"/>
              </a:rPr>
              <a:t>Rehabilitation Medicine elective</a:t>
            </a:r>
          </a:p>
          <a:p>
            <a:r>
              <a:rPr lang="en-US">
                <a:cs typeface="Calibri"/>
              </a:rPr>
              <a:t>Advanced Neurology elective</a:t>
            </a:r>
          </a:p>
          <a:p>
            <a:r>
              <a:rPr lang="en-US">
                <a:cs typeface="Calibri"/>
              </a:rPr>
              <a:t>Radiation Oncology </a:t>
            </a:r>
          </a:p>
          <a:p>
            <a:r>
              <a:rPr lang="en-US">
                <a:cs typeface="Calibri"/>
              </a:rPr>
              <a:t>Neurocritical care </a:t>
            </a:r>
            <a:r>
              <a:rPr lang="en-US" err="1">
                <a:cs typeface="Calibri"/>
              </a:rPr>
              <a:t>SubI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Orthopedics </a:t>
            </a:r>
            <a:r>
              <a:rPr lang="en-US" err="1">
                <a:cs typeface="Calibri"/>
              </a:rPr>
              <a:t>SubI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Neurology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cs typeface="Calibri"/>
              </a:rPr>
              <a:t>Diagnostic Neuroradiology elective</a:t>
            </a:r>
          </a:p>
          <a:p>
            <a:r>
              <a:rPr lang="en-US">
                <a:cs typeface="Calibri"/>
              </a:rPr>
              <a:t>Interventional Neuroradiology elective </a:t>
            </a:r>
          </a:p>
          <a:p>
            <a:r>
              <a:rPr lang="en-US">
                <a:cs typeface="Calibri"/>
              </a:rPr>
              <a:t>Pediatric Neurology </a:t>
            </a:r>
          </a:p>
          <a:p>
            <a:r>
              <a:rPr lang="en-US">
                <a:cs typeface="Calibri"/>
              </a:rPr>
              <a:t>Pain medicine</a:t>
            </a:r>
          </a:p>
          <a:p>
            <a:r>
              <a:rPr lang="en-US">
                <a:cs typeface="Calibri"/>
              </a:rPr>
              <a:t>Rehabilitation Medicine elective</a:t>
            </a:r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Palliative care elective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485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Ob/Gyn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Endocrinology and Diabetes elective</a:t>
            </a:r>
          </a:p>
          <a:p>
            <a:r>
              <a:rPr lang="en-US" dirty="0">
                <a:cs typeface="Calibri"/>
              </a:rPr>
              <a:t>HTN elective</a:t>
            </a:r>
          </a:p>
          <a:p>
            <a:r>
              <a:rPr lang="en-US" dirty="0">
                <a:cs typeface="Calibri"/>
              </a:rPr>
              <a:t>Addiction psychiatry</a:t>
            </a:r>
          </a:p>
          <a:p>
            <a:r>
              <a:rPr lang="en-US" dirty="0">
                <a:cs typeface="Calibri"/>
              </a:rPr>
              <a:t>Anesthesia elective</a:t>
            </a:r>
          </a:p>
          <a:p>
            <a:r>
              <a:rPr lang="en-US" dirty="0">
                <a:cs typeface="Calibri"/>
              </a:rPr>
              <a:t>Eating disorders elective</a:t>
            </a:r>
          </a:p>
          <a:p>
            <a:r>
              <a:rPr lang="en-US" dirty="0">
                <a:cs typeface="Calibri"/>
              </a:rPr>
              <a:t>Point of Care Ultrasound elective</a:t>
            </a:r>
          </a:p>
          <a:p>
            <a:r>
              <a:rPr lang="en-US" dirty="0">
                <a:cs typeface="Calibri"/>
              </a:rPr>
              <a:t>Medicine ICU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SubI</a:t>
            </a:r>
            <a:r>
              <a:rPr lang="en-US" dirty="0">
                <a:cs typeface="Calibri"/>
              </a:rPr>
              <a:t> in Maternity and Newborn Care</a:t>
            </a: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Ophthalmology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Diagnostic Neuroradiology elective</a:t>
            </a:r>
          </a:p>
          <a:p>
            <a:r>
              <a:rPr lang="en-US" dirty="0">
                <a:cs typeface="Calibri"/>
              </a:rPr>
              <a:t>Advanced Neurology elective</a:t>
            </a:r>
          </a:p>
          <a:p>
            <a:r>
              <a:rPr lang="en-US" dirty="0">
                <a:cs typeface="Calibri"/>
              </a:rPr>
              <a:t>Subspecialty surgery elective</a:t>
            </a:r>
          </a:p>
          <a:p>
            <a:r>
              <a:rPr lang="en-US" dirty="0">
                <a:cs typeface="Calibri"/>
              </a:rPr>
              <a:t>Rheumatology elective</a:t>
            </a:r>
          </a:p>
          <a:p>
            <a:r>
              <a:rPr lang="en-US" dirty="0">
                <a:cs typeface="Calibri"/>
              </a:rPr>
              <a:t>Interventional neuroradiology elective</a:t>
            </a:r>
          </a:p>
          <a:p>
            <a:r>
              <a:rPr lang="en-US" dirty="0">
                <a:cs typeface="Calibri"/>
              </a:rPr>
              <a:t>Medicine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913143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Orthopedic Surgery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Emergency and Trauma Radiology</a:t>
            </a:r>
          </a:p>
          <a:p>
            <a:r>
              <a:rPr lang="en-US" dirty="0">
                <a:cs typeface="Calibri"/>
              </a:rPr>
              <a:t>MSK radiology elective</a:t>
            </a:r>
          </a:p>
          <a:p>
            <a:r>
              <a:rPr lang="en-US" dirty="0">
                <a:cs typeface="Calibri"/>
              </a:rPr>
              <a:t>Infectious disease elective</a:t>
            </a:r>
          </a:p>
          <a:p>
            <a:r>
              <a:rPr lang="en-US" dirty="0">
                <a:cs typeface="Calibri"/>
              </a:rPr>
              <a:t>Neurosurgery elective</a:t>
            </a:r>
          </a:p>
          <a:p>
            <a:r>
              <a:rPr lang="en-US" dirty="0">
                <a:cs typeface="Calibri"/>
              </a:rPr>
              <a:t>Rehabilitation Medicine elective</a:t>
            </a:r>
          </a:p>
          <a:p>
            <a:r>
              <a:rPr lang="en-US" dirty="0">
                <a:cs typeface="Calibri"/>
              </a:rPr>
              <a:t>Subspecialty surgery elective</a:t>
            </a:r>
          </a:p>
          <a:p>
            <a:r>
              <a:rPr lang="en-US" dirty="0">
                <a:cs typeface="Calibri"/>
              </a:rPr>
              <a:t>Addiction Medicine elective</a:t>
            </a:r>
          </a:p>
          <a:p>
            <a:r>
              <a:rPr lang="en-US" dirty="0">
                <a:ea typeface="+mn-lt"/>
                <a:cs typeface="+mn-lt"/>
              </a:rPr>
              <a:t>Neurocritical Care </a:t>
            </a:r>
            <a:r>
              <a:rPr lang="en-US" dirty="0" err="1">
                <a:ea typeface="+mn-lt"/>
                <a:cs typeface="+mn-lt"/>
              </a:rPr>
              <a:t>SubI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Shock Trauma Intensive </a:t>
            </a:r>
            <a:r>
              <a:rPr lang="en-US" dirty="0" err="1">
                <a:ea typeface="+mn-lt"/>
                <a:cs typeface="+mn-lt"/>
              </a:rPr>
              <a:t>CAre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SubI</a:t>
            </a:r>
          </a:p>
          <a:p>
            <a:endParaRPr lang="en-US" dirty="0">
              <a:cs typeface="Calibri"/>
            </a:endParaRPr>
          </a:p>
          <a:p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Otolaryngology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Plastic Surgery elective</a:t>
            </a:r>
          </a:p>
          <a:p>
            <a:r>
              <a:rPr lang="en-US" dirty="0">
                <a:cs typeface="Calibri"/>
              </a:rPr>
              <a:t>Surgical oncology elective</a:t>
            </a:r>
          </a:p>
          <a:p>
            <a:r>
              <a:rPr lang="en-US" dirty="0">
                <a:cs typeface="Calibri"/>
              </a:rPr>
              <a:t>Infectious disease elective</a:t>
            </a:r>
          </a:p>
          <a:p>
            <a:r>
              <a:rPr lang="en-US" dirty="0">
                <a:cs typeface="Calibri"/>
              </a:rPr>
              <a:t>Neuroradiology elective</a:t>
            </a:r>
          </a:p>
          <a:p>
            <a:r>
              <a:rPr lang="en-US" dirty="0">
                <a:cs typeface="Calibri"/>
              </a:rPr>
              <a:t>Radiation oncology elective</a:t>
            </a:r>
          </a:p>
          <a:p>
            <a:r>
              <a:rPr lang="en-US" dirty="0">
                <a:cs typeface="Calibri"/>
              </a:rPr>
              <a:t>Endocrine and Diabetes elective</a:t>
            </a:r>
          </a:p>
          <a:p>
            <a:r>
              <a:rPr lang="en-US" dirty="0">
                <a:cs typeface="Calibri"/>
              </a:rPr>
              <a:t>Subspecialty surgery elective</a:t>
            </a:r>
          </a:p>
          <a:p>
            <a:r>
              <a:rPr lang="en-US" dirty="0">
                <a:cs typeface="Calibri"/>
              </a:rPr>
              <a:t>Anesthesia elective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966598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Pathology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Surgical Oncology elective</a:t>
            </a:r>
          </a:p>
          <a:p>
            <a:r>
              <a:rPr lang="en-US" dirty="0">
                <a:cs typeface="Calibri"/>
              </a:rPr>
              <a:t>Medicine Cancer Center </a:t>
            </a:r>
            <a:r>
              <a:rPr lang="en-US" dirty="0" err="1">
                <a:cs typeface="Calibri"/>
              </a:rPr>
              <a:t>SubI</a:t>
            </a:r>
            <a:endParaRPr lang="en-US">
              <a:cs typeface="Calibri"/>
            </a:endParaRPr>
          </a:p>
          <a:p>
            <a:r>
              <a:rPr lang="en-US" dirty="0">
                <a:cs typeface="Calibri"/>
              </a:rPr>
              <a:t>Dermatology elective</a:t>
            </a:r>
          </a:p>
          <a:p>
            <a:r>
              <a:rPr lang="en-US" dirty="0">
                <a:cs typeface="Calibri"/>
              </a:rPr>
              <a:t>Hematology elective</a:t>
            </a:r>
          </a:p>
          <a:p>
            <a:r>
              <a:rPr lang="en-US" dirty="0">
                <a:cs typeface="Calibri"/>
              </a:rPr>
              <a:t>Rheumatology elective</a:t>
            </a:r>
          </a:p>
          <a:p>
            <a:r>
              <a:rPr lang="en-US" dirty="0">
                <a:cs typeface="Calibri"/>
              </a:rPr>
              <a:t>Infectious disease elective (Med or Peds)</a:t>
            </a:r>
          </a:p>
          <a:p>
            <a:r>
              <a:rPr lang="en-US" dirty="0">
                <a:cs typeface="Calibri"/>
              </a:rPr>
              <a:t>B2B Clinical Anatomy</a:t>
            </a:r>
          </a:p>
          <a:p>
            <a:r>
              <a:rPr lang="en-US" dirty="0">
                <a:cs typeface="Calibri"/>
              </a:rPr>
              <a:t>Transfusion Medicine </a:t>
            </a:r>
          </a:p>
          <a:p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Pediatrics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Pediatric radiology elective</a:t>
            </a:r>
          </a:p>
          <a:p>
            <a:r>
              <a:rPr lang="en-US" dirty="0">
                <a:cs typeface="Calibri"/>
              </a:rPr>
              <a:t>Eating disorders elective</a:t>
            </a:r>
          </a:p>
          <a:p>
            <a:r>
              <a:rPr lang="en-US" dirty="0">
                <a:cs typeface="Calibri"/>
              </a:rPr>
              <a:t>Child psychiatry elective</a:t>
            </a:r>
          </a:p>
          <a:p>
            <a:r>
              <a:rPr lang="en-US" dirty="0">
                <a:cs typeface="Calibri"/>
              </a:rPr>
              <a:t>Ophthalmology elective</a:t>
            </a:r>
          </a:p>
          <a:p>
            <a:r>
              <a:rPr lang="en-US" dirty="0">
                <a:cs typeface="Calibri"/>
              </a:rPr>
              <a:t>Pediatric Otolaryngology elective</a:t>
            </a:r>
          </a:p>
          <a:p>
            <a:r>
              <a:rPr lang="en-US" dirty="0">
                <a:cs typeface="Calibri"/>
              </a:rPr>
              <a:t>Neurology subspecialty clinics</a:t>
            </a:r>
          </a:p>
          <a:p>
            <a:r>
              <a:rPr lang="en-US" dirty="0">
                <a:cs typeface="Calibri"/>
              </a:rPr>
              <a:t>Lab Pathology elective</a:t>
            </a:r>
          </a:p>
          <a:p>
            <a:r>
              <a:rPr lang="en-US" dirty="0">
                <a:cs typeface="Calibri"/>
              </a:rPr>
              <a:t>Addiction psychiatry elective</a:t>
            </a:r>
          </a:p>
          <a:p>
            <a:r>
              <a:rPr lang="en-US" dirty="0">
                <a:cs typeface="Calibri"/>
              </a:rPr>
              <a:t>Pediatric surgery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048364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9CE7-F9A1-7FF7-DEC3-608771B3E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705" y="601663"/>
            <a:ext cx="5157787" cy="8239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PMR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F587-1786-C938-1DB6-F06A36D25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705" y="1425575"/>
            <a:ext cx="5157787" cy="525738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Emergency and Trauma Radiology</a:t>
            </a:r>
          </a:p>
          <a:p>
            <a:r>
              <a:rPr lang="en-US" dirty="0">
                <a:cs typeface="Calibri"/>
              </a:rPr>
              <a:t>MSK radiology elective</a:t>
            </a:r>
          </a:p>
          <a:p>
            <a:r>
              <a:rPr lang="en-US" dirty="0">
                <a:cs typeface="Calibri"/>
              </a:rPr>
              <a:t>Infectious disease elective</a:t>
            </a:r>
          </a:p>
          <a:p>
            <a:r>
              <a:rPr lang="en-US" dirty="0">
                <a:cs typeface="Calibri"/>
              </a:rPr>
              <a:t>Neuro-subspecialty elective</a:t>
            </a:r>
          </a:p>
          <a:p>
            <a:r>
              <a:rPr lang="en-US" dirty="0">
                <a:cs typeface="Calibri"/>
              </a:rPr>
              <a:t>Neurotrauma elective</a:t>
            </a:r>
          </a:p>
          <a:p>
            <a:r>
              <a:rPr lang="en-US" dirty="0">
                <a:cs typeface="Calibri"/>
              </a:rPr>
              <a:t>Pain management elective</a:t>
            </a:r>
          </a:p>
          <a:p>
            <a:r>
              <a:rPr lang="en-US" dirty="0">
                <a:cs typeface="Calibri"/>
              </a:rPr>
              <a:t>Addiction Medicine elective</a:t>
            </a:r>
          </a:p>
          <a:p>
            <a:r>
              <a:rPr lang="en-US" dirty="0">
                <a:cs typeface="Calibri"/>
              </a:rPr>
              <a:t>Neurocritical Care </a:t>
            </a:r>
            <a:r>
              <a:rPr lang="en-US" dirty="0" err="1">
                <a:cs typeface="Calibri"/>
              </a:rPr>
              <a:t>SubI</a:t>
            </a:r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SubI</a:t>
            </a:r>
            <a:r>
              <a:rPr lang="en-US" dirty="0">
                <a:cs typeface="Calibri"/>
              </a:rPr>
              <a:t> in Neurosurgery</a:t>
            </a:r>
          </a:p>
          <a:p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3846E-6ABE-FC5F-912F-6F670B22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533" y="601663"/>
            <a:ext cx="5183188" cy="8239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en-US" sz="4000">
                <a:cs typeface="Calibri"/>
              </a:rPr>
              <a:t>Plastic Surgery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8B627-340F-7083-E77B-3903079F5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533" y="1425575"/>
            <a:ext cx="5183188" cy="5257380"/>
          </a:xfr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Dermatology elective</a:t>
            </a:r>
          </a:p>
          <a:p>
            <a:r>
              <a:rPr lang="en-US" dirty="0">
                <a:cs typeface="Calibri"/>
              </a:rPr>
              <a:t>Advanced dermatology elective</a:t>
            </a:r>
          </a:p>
          <a:p>
            <a:r>
              <a:rPr lang="en-US" dirty="0">
                <a:cs typeface="Calibri"/>
              </a:rPr>
              <a:t>Surgical oncology elective</a:t>
            </a:r>
          </a:p>
          <a:p>
            <a:r>
              <a:rPr lang="en-US" dirty="0">
                <a:cs typeface="Calibri"/>
              </a:rPr>
              <a:t>Soft tissue surgery elective</a:t>
            </a:r>
          </a:p>
          <a:p>
            <a:r>
              <a:rPr lang="en-US" dirty="0">
                <a:cs typeface="Calibri"/>
              </a:rPr>
              <a:t>Pain management elective</a:t>
            </a:r>
          </a:p>
          <a:p>
            <a:r>
              <a:rPr lang="en-US" dirty="0">
                <a:cs typeface="Calibri"/>
              </a:rPr>
              <a:t>Diagnostic radiology elective</a:t>
            </a:r>
          </a:p>
          <a:p>
            <a:r>
              <a:rPr lang="en-US" dirty="0">
                <a:cs typeface="Calibri"/>
              </a:rPr>
              <a:t>Otolaryngology elective</a:t>
            </a:r>
          </a:p>
          <a:p>
            <a:r>
              <a:rPr lang="en-US" dirty="0">
                <a:cs typeface="Calibri"/>
              </a:rPr>
              <a:t>Otolaryngology </a:t>
            </a:r>
            <a:r>
              <a:rPr lang="en-US" dirty="0" err="1">
                <a:cs typeface="Calibri"/>
              </a:rPr>
              <a:t>SubI</a:t>
            </a:r>
          </a:p>
          <a:p>
            <a:r>
              <a:rPr lang="en-US" dirty="0">
                <a:cs typeface="Calibri"/>
              </a:rPr>
              <a:t>Anesthesia elective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402985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BD426C7E93694B8A52C937FFACA1C5" ma:contentTypeVersion="23" ma:contentTypeDescription="Create a new document." ma:contentTypeScope="" ma:versionID="8a17d9be41b4bcf581038508678214a7">
  <xsd:schema xmlns:xsd="http://www.w3.org/2001/XMLSchema" xmlns:xs="http://www.w3.org/2001/XMLSchema" xmlns:p="http://schemas.microsoft.com/office/2006/metadata/properties" xmlns:ns1="http://schemas.microsoft.com/sharepoint/v3" xmlns:ns2="b952f4ed-faee-42e5-b15e-296a4efded7d" xmlns:ns3="480e030d-b1ba-4175-bf7e-8ff9154deca3" targetNamespace="http://schemas.microsoft.com/office/2006/metadata/properties" ma:root="true" ma:fieldsID="298cd942ded46bd37af27c73b96e2bc3" ns1:_="" ns2:_="" ns3:_="">
    <xsd:import namespace="http://schemas.microsoft.com/sharepoint/v3"/>
    <xsd:import namespace="b952f4ed-faee-42e5-b15e-296a4efded7d"/>
    <xsd:import namespace="480e030d-b1ba-4175-bf7e-8ff9154deca3"/>
    <xsd:element name="properties">
      <xsd:complexType>
        <xsd:sequence>
          <xsd:element name="documentManagement">
            <xsd:complexType>
              <xsd:all>
                <xsd:element ref="ns2:SenttoStudentHealth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52f4ed-faee-42e5-b15e-296a4efded7d" elementFormDefault="qualified">
    <xsd:import namespace="http://schemas.microsoft.com/office/2006/documentManagement/types"/>
    <xsd:import namespace="http://schemas.microsoft.com/office/infopath/2007/PartnerControls"/>
    <xsd:element name="SenttoStudentHealth" ma:index="2" nillable="true" ma:displayName="Sent to Student Health" ma:default="1" ma:format="Dropdown" ma:internalName="SenttoStudentHealth" ma:readOnly="false">
      <xsd:simpleType>
        <xsd:restriction base="dms:Boolean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17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0e030d-b1ba-4175-bf7e-8ff9154deca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6" nillable="true" ma:displayName="Taxonomy Catch All Column" ma:hidden="true" ma:list="{ddc7a2c4-33d9-45de-a80b-5d443deca286}" ma:internalName="TaxCatchAll" ma:showField="CatchAllData" ma:web="480e030d-b1ba-4175-bf7e-8ff9154dec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SenttoStudentHealth xmlns="b952f4ed-faee-42e5-b15e-296a4efded7d">true</SenttoStudentHealth>
    <lcf76f155ced4ddcb4097134ff3c332f xmlns="b952f4ed-faee-42e5-b15e-296a4efded7d">
      <Terms xmlns="http://schemas.microsoft.com/office/infopath/2007/PartnerControls"/>
    </lcf76f155ced4ddcb4097134ff3c332f>
    <_ip_UnifiedCompliancePolicyProperties xmlns="http://schemas.microsoft.com/sharepoint/v3" xsi:nil="true"/>
    <TaxCatchAll xmlns="480e030d-b1ba-4175-bf7e-8ff9154deca3" xsi:nil="true"/>
  </documentManagement>
</p:properties>
</file>

<file path=customXml/itemProps1.xml><?xml version="1.0" encoding="utf-8"?>
<ds:datastoreItem xmlns:ds="http://schemas.openxmlformats.org/officeDocument/2006/customXml" ds:itemID="{126C7339-3E8F-4121-BAAA-58A8DC4C82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952f4ed-faee-42e5-b15e-296a4efded7d"/>
    <ds:schemaRef ds:uri="480e030d-b1ba-4175-bf7e-8ff9154dec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6B2A01-D68F-4DC0-AE38-1AD81D00FB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F85DF9-5B87-48AF-8ADB-06CBFAE9E8F0}">
  <ds:schemaRefs>
    <ds:schemaRef ds:uri="http://purl.org/dc/dcmitype/"/>
    <ds:schemaRef ds:uri="http://schemas.openxmlformats.org/package/2006/metadata/core-properties"/>
    <ds:schemaRef ds:uri="http://purl.org/dc/terms/"/>
    <ds:schemaRef ds:uri="http://schemas.microsoft.com/sharepoint/v3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480e030d-b1ba-4175-bf7e-8ff9154deca3"/>
    <ds:schemaRef ds:uri="b952f4ed-faee-42e5-b15e-296a4efded7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774</Words>
  <Application>Microsoft Office PowerPoint</Application>
  <PresentationFormat>Widescreen</PresentationFormat>
  <Paragraphs>263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I like this specialty...  is there more? Electives and Sub-I experiences in other departments that may add to your specialty choice experience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Esselman, Adam</dc:creator>
  <cp:lastModifiedBy>Esselman, Adam</cp:lastModifiedBy>
  <cp:revision>112</cp:revision>
  <dcterms:created xsi:type="dcterms:W3CDTF">2022-12-06T17:44:11Z</dcterms:created>
  <dcterms:modified xsi:type="dcterms:W3CDTF">2024-08-28T15:10:08Z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0x010100F1BD426C7E93694B8A52C937FFACA1C5</vt:lpwstr>
  </property>
  <property fmtid="{D5CDD505-2E9C-101B-9397-08002B2CF9AE}" pid="3" name="MediaServiceImageTags">
    <vt:lpwstr/>
  </property>
</Properties>
</file>