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490" autoAdjust="0"/>
  </p:normalViewPr>
  <p:slideViewPr>
    <p:cSldViewPr snapToGrid="0" snapToObjects="1">
      <p:cViewPr>
        <p:scale>
          <a:sx n="100" d="100"/>
          <a:sy n="100" d="100"/>
        </p:scale>
        <p:origin x="-12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A0CCE-1485-BC44-A9D8-D6FA8C7CD080}" type="datetimeFigureOut">
              <a:rPr lang="en-US" smtClean="0"/>
              <a:pPr/>
              <a:t>8/1/11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9D5AC-A2B6-094F-AA1D-004FC8B95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Dan</a:t>
            </a:r>
          </a:p>
          <a:p>
            <a:endParaRPr lang="en-US" dirty="0" smtClean="0"/>
          </a:p>
          <a:p>
            <a:r>
              <a:rPr lang="en-US" dirty="0" smtClean="0"/>
              <a:t>Miek, If we can get Dan’s slides</a:t>
            </a:r>
            <a:r>
              <a:rPr lang="en-US" baseline="0" dirty="0" smtClean="0"/>
              <a:t> ahead of time, we can insert them here – Contact him – he is on vacation and won’t be able to do so – he is bringing his laptop and stick drive.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7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Stem</a:t>
            </a:r>
            <a:r>
              <a:rPr lang="en-US" baseline="0" dirty="0" smtClean="0"/>
              <a:t> Cell Consortium—founded to support role of stem cell center to allow researchers with little or no prior experience to apply their expertise to this critical field of regenerative medicine</a:t>
            </a:r>
          </a:p>
          <a:p>
            <a:r>
              <a:rPr lang="en-US" baseline="0" dirty="0" smtClean="0"/>
              <a:t>Provide expertise and cells and training opportunities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92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James and then Mohan and Mark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938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faculty</a:t>
            </a:r>
            <a:r>
              <a:rPr lang="en-US" baseline="0" dirty="0" smtClean="0"/>
              <a:t> meetings we also want to start introducing technologies available on campus for use in your research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Introduce Bruce, then Scott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22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Generated working</a:t>
            </a:r>
            <a:r>
              <a:rPr lang="en-US" baseline="0" dirty="0" smtClean="0"/>
              <a:t> groups based on common interests of faculty responses</a:t>
            </a:r>
          </a:p>
          <a:p>
            <a:r>
              <a:rPr lang="en-US" baseline="0" dirty="0" smtClean="0"/>
              <a:t>Groups are flexible and you can belong to more than one  group</a:t>
            </a:r>
          </a:p>
          <a:p>
            <a:r>
              <a:rPr lang="en-US" baseline="0" dirty="0" smtClean="0"/>
              <a:t>Goal to have basic researchers and clinical oriented researchers within each group </a:t>
            </a:r>
          </a:p>
          <a:p>
            <a:endParaRPr lang="en-US" baseline="0" dirty="0" smtClean="0"/>
          </a:p>
          <a:p>
            <a:r>
              <a:rPr lang="en-US" baseline="0" dirty="0" smtClean="0"/>
              <a:t>Miek---we can insert list of group members here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89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0878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3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Point</a:t>
            </a:r>
            <a:r>
              <a:rPr lang="en-US" baseline="0" dirty="0" smtClean="0"/>
              <a:t> out that </a:t>
            </a:r>
            <a:r>
              <a:rPr lang="en-US" baseline="0" dirty="0" err="1" smtClean="0"/>
              <a:t>confdentiality</a:t>
            </a:r>
            <a:r>
              <a:rPr lang="en-US" baseline="0" dirty="0" smtClean="0"/>
              <a:t> will be maintained – when sending stuff to Wendy or us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9D5AC-A2B6-094F-AA1D-004FC8B9523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5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7592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0592"/>
            <a:ext cx="8229600" cy="409557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/>
              <a:pPr/>
              <a:t>8/1/11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yu@rx.umaryland.edu" TargetMode="External"/><Relationship Id="rId4" Type="http://schemas.openxmlformats.org/officeDocument/2006/relationships/hyperlink" Target="mailto:sdevine@som.umaryland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9523"/>
            <a:ext cx="7772400" cy="1860927"/>
          </a:xfrm>
        </p:spPr>
        <p:txBody>
          <a:bodyPr>
            <a:normAutofit/>
          </a:bodyPr>
          <a:lstStyle/>
          <a:p>
            <a:r>
              <a:rPr lang="en-US" sz="4800" dirty="0"/>
              <a:t>Center for Stem Cell Biology</a:t>
            </a:r>
            <a:r>
              <a:rPr lang="en-US" sz="4800" dirty="0" smtClean="0"/>
              <a:t> &amp; </a:t>
            </a:r>
            <a:r>
              <a:rPr lang="en-US" sz="4800" dirty="0"/>
              <a:t>Regenerative </a:t>
            </a:r>
            <a:r>
              <a:rPr lang="en-US" sz="4800" dirty="0" smtClean="0"/>
              <a:t>Medicine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Faculty meeting</a:t>
            </a:r>
          </a:p>
          <a:p>
            <a:r>
              <a:rPr lang="en-US" sz="4000" dirty="0" smtClean="0"/>
              <a:t>08/01/11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 &amp; Deadlines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 coordinator </a:t>
            </a:r>
          </a:p>
          <a:p>
            <a:r>
              <a:rPr lang="en-US" dirty="0"/>
              <a:t>Initial Meeting – end of August/ early Sept.</a:t>
            </a:r>
          </a:p>
          <a:p>
            <a:r>
              <a:rPr lang="en-US" dirty="0"/>
              <a:t>Group Proposal Update at Fall Faculty meeting</a:t>
            </a:r>
          </a:p>
          <a:p>
            <a:r>
              <a:rPr lang="en-US" dirty="0"/>
              <a:t>Mid-November MSCRF LOI deadline</a:t>
            </a:r>
          </a:p>
          <a:p>
            <a:r>
              <a:rPr lang="en-US" dirty="0"/>
              <a:t>Mock reviews (December)</a:t>
            </a:r>
          </a:p>
          <a:p>
            <a:r>
              <a:rPr lang="en-US" dirty="0"/>
              <a:t>January MSCRF </a:t>
            </a:r>
            <a:r>
              <a:rPr lang="en-US" dirty="0" smtClean="0"/>
              <a:t>Deadline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1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2011 MSCRF Recipients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Investigator Initiated</a:t>
            </a:r>
          </a:p>
          <a:p>
            <a:pPr lvl="1"/>
            <a:r>
              <a:rPr lang="en-US" b="1" dirty="0" err="1"/>
              <a:t>Rassool</a:t>
            </a:r>
            <a:r>
              <a:rPr lang="en-US" b="1" dirty="0"/>
              <a:t>, </a:t>
            </a:r>
            <a:r>
              <a:rPr lang="en-US" b="1" dirty="0" err="1"/>
              <a:t>Feyrus</a:t>
            </a:r>
            <a:r>
              <a:rPr lang="en-US" dirty="0"/>
              <a:t>, </a:t>
            </a:r>
            <a:r>
              <a:rPr lang="en-US" i="1" dirty="0"/>
              <a:t>“Efficacy of remodeling the DNA damage response in induced pluripotent stem cells engineered by different methods”</a:t>
            </a:r>
          </a:p>
          <a:p>
            <a:r>
              <a:rPr lang="en-US" dirty="0"/>
              <a:t>Exploratory</a:t>
            </a:r>
          </a:p>
          <a:p>
            <a:pPr lvl="1"/>
            <a:r>
              <a:rPr lang="en-US" b="1" dirty="0"/>
              <a:t>Chen, </a:t>
            </a:r>
            <a:r>
              <a:rPr lang="en-US" b="1" dirty="0" err="1"/>
              <a:t>Xiaochun</a:t>
            </a:r>
            <a:r>
              <a:rPr lang="en-US" b="1" dirty="0"/>
              <a:t>, </a:t>
            </a:r>
            <a:r>
              <a:rPr lang="en-US" dirty="0"/>
              <a:t>“MicroRNA Regulators of ex vivo Human Hematopoietic Stem Cell Expansion”</a:t>
            </a:r>
          </a:p>
          <a:p>
            <a:pPr lvl="1"/>
            <a:r>
              <a:rPr lang="en-US" b="1" dirty="0"/>
              <a:t>Du, Shao Jun, </a:t>
            </a:r>
            <a:r>
              <a:rPr lang="en-US" dirty="0"/>
              <a:t>“Reprogramming of satellite cells and human </a:t>
            </a:r>
            <a:r>
              <a:rPr lang="en-US" dirty="0" err="1"/>
              <a:t>mesenchymal</a:t>
            </a:r>
            <a:r>
              <a:rPr lang="en-US" dirty="0"/>
              <a:t> stem cells for muscle repair”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5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2011 MSCRF Recipients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Exploratory cont’d</a:t>
            </a:r>
          </a:p>
          <a:p>
            <a:pPr lvl="1"/>
            <a:r>
              <a:rPr lang="en-US" b="1" dirty="0" err="1"/>
              <a:t>Yarowski</a:t>
            </a:r>
            <a:r>
              <a:rPr lang="en-US" b="1" dirty="0"/>
              <a:t>, Paul, </a:t>
            </a:r>
            <a:r>
              <a:rPr lang="en-US" dirty="0"/>
              <a:t>“Stem cell therapy for traumatic brain injury</a:t>
            </a:r>
            <a:r>
              <a:rPr lang="en-US" dirty="0" smtClean="0"/>
              <a:t>”</a:t>
            </a:r>
            <a:endParaRPr lang="en-US" dirty="0"/>
          </a:p>
          <a:p>
            <a:r>
              <a:rPr lang="en-US" dirty="0"/>
              <a:t>Post doctoral Fellowship</a:t>
            </a:r>
          </a:p>
          <a:p>
            <a:pPr lvl="1"/>
            <a:r>
              <a:rPr lang="en-US" b="1" dirty="0" err="1"/>
              <a:t>Shanmugasundaram</a:t>
            </a:r>
            <a:r>
              <a:rPr lang="en-US" b="1" dirty="0"/>
              <a:t>, </a:t>
            </a:r>
            <a:r>
              <a:rPr lang="en-US" b="1" dirty="0" err="1"/>
              <a:t>Shobana</a:t>
            </a:r>
            <a:r>
              <a:rPr lang="en-US" dirty="0"/>
              <a:t>, </a:t>
            </a:r>
            <a:r>
              <a:rPr lang="en-US" i="1" dirty="0"/>
              <a:t>“Optimization of the 3D PLLA fiber scaffolds for </a:t>
            </a:r>
            <a:r>
              <a:rPr lang="en-US" i="1" dirty="0" err="1"/>
              <a:t>osteogenic</a:t>
            </a:r>
            <a:r>
              <a:rPr lang="en-US" i="1" dirty="0"/>
              <a:t> differentiation in stem cells”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72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Send MSCRF </a:t>
            </a:r>
            <a:r>
              <a:rPr lang="en-US" dirty="0"/>
              <a:t>Specific aims and</a:t>
            </a:r>
            <a:r>
              <a:rPr lang="en-US" dirty="0" smtClean="0"/>
              <a:t> reviewer comments (</a:t>
            </a:r>
            <a:r>
              <a:rPr lang="en-US" dirty="0" err="1" smtClean="0"/>
              <a:t>pinksheets</a:t>
            </a:r>
            <a:r>
              <a:rPr lang="en-US" dirty="0" smtClean="0"/>
              <a:t>) </a:t>
            </a:r>
            <a:r>
              <a:rPr lang="en-US" dirty="0"/>
              <a:t>to Wendy Sanders</a:t>
            </a:r>
            <a:endParaRPr lang="en-US" dirty="0" smtClean="0"/>
          </a:p>
          <a:p>
            <a:r>
              <a:rPr lang="en-US" dirty="0" smtClean="0"/>
              <a:t>Hold working </a:t>
            </a:r>
            <a:r>
              <a:rPr lang="en-US" dirty="0"/>
              <a:t>group meetings</a:t>
            </a:r>
          </a:p>
          <a:p>
            <a:r>
              <a:rPr lang="en-US" dirty="0"/>
              <a:t>Fall</a:t>
            </a:r>
            <a:r>
              <a:rPr lang="en-US" dirty="0" smtClean="0"/>
              <a:t> Stem </a:t>
            </a:r>
            <a:r>
              <a:rPr lang="en-US" smtClean="0"/>
              <a:t>Cell Center faculty </a:t>
            </a:r>
            <a:r>
              <a:rPr lang="en-US" dirty="0"/>
              <a:t>meeting</a:t>
            </a:r>
          </a:p>
          <a:p>
            <a:r>
              <a:rPr lang="en-US" dirty="0"/>
              <a:t>Any </a:t>
            </a:r>
            <a:r>
              <a:rPr lang="en-US" dirty="0" smtClean="0"/>
              <a:t>questions? </a:t>
            </a:r>
          </a:p>
          <a:p>
            <a:pPr lvl="1"/>
            <a:r>
              <a:rPr lang="en-US" dirty="0" err="1" smtClean="0"/>
              <a:t>Miek</a:t>
            </a:r>
            <a:r>
              <a:rPr lang="en-US" dirty="0" smtClean="0"/>
              <a:t> </a:t>
            </a:r>
            <a:r>
              <a:rPr lang="en-US" dirty="0" err="1" smtClean="0"/>
              <a:t>Segers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Tami Kingsbury, or </a:t>
            </a:r>
          </a:p>
          <a:p>
            <a:pPr lvl="1"/>
            <a:r>
              <a:rPr lang="en-US" dirty="0" smtClean="0"/>
              <a:t>Curt </a:t>
            </a:r>
            <a:r>
              <a:rPr lang="en-US" dirty="0"/>
              <a:t>Civin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795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3900"/>
            <a:ext cx="8229600" cy="584200"/>
          </a:xfrm>
        </p:spPr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5308600"/>
          </a:xfrm>
        </p:spPr>
        <p:txBody>
          <a:bodyPr>
            <a:noAutofit/>
          </a:bodyPr>
          <a:lstStyle/>
          <a:p>
            <a:r>
              <a:rPr lang="en-US" sz="2000" b="1" dirty="0"/>
              <a:t>Maryland Stem Cell Research Funding </a:t>
            </a:r>
            <a:r>
              <a:rPr lang="en-US" sz="2000" b="1" dirty="0" smtClean="0"/>
              <a:t>Summary</a:t>
            </a:r>
          </a:p>
          <a:p>
            <a:pPr lvl="1"/>
            <a:r>
              <a:rPr lang="en-US" sz="1800" dirty="0" smtClean="0"/>
              <a:t>   Dan </a:t>
            </a:r>
            <a:r>
              <a:rPr lang="en-US" sz="1800" dirty="0" err="1"/>
              <a:t>Gincel</a:t>
            </a:r>
            <a:r>
              <a:rPr lang="en-US" sz="1800" dirty="0"/>
              <a:t>, Maryland</a:t>
            </a:r>
            <a:r>
              <a:rPr lang="en-US" sz="1800" dirty="0" smtClean="0"/>
              <a:t> MSCRF/TEDCO</a:t>
            </a:r>
            <a:endParaRPr lang="en-US" sz="1800" dirty="0"/>
          </a:p>
          <a:p>
            <a:r>
              <a:rPr lang="en-US" sz="2000" b="1" dirty="0"/>
              <a:t>Stem Cell Consortium Update</a:t>
            </a:r>
          </a:p>
          <a:p>
            <a:pPr lvl="1"/>
            <a:r>
              <a:rPr lang="en-US" sz="2000" dirty="0"/>
              <a:t>	</a:t>
            </a:r>
            <a:r>
              <a:rPr lang="en-US" sz="1800" dirty="0" smtClean="0"/>
              <a:t>James </a:t>
            </a:r>
            <a:r>
              <a:rPr lang="en-US" sz="1800" dirty="0" err="1"/>
              <a:t>Goolsby</a:t>
            </a:r>
            <a:r>
              <a:rPr lang="en-US" sz="1800" dirty="0"/>
              <a:t>, Paragon </a:t>
            </a:r>
            <a:r>
              <a:rPr lang="en-US" sz="1800" dirty="0" err="1"/>
              <a:t>Bioservices</a:t>
            </a:r>
            <a:endParaRPr lang="en-US" sz="1800" dirty="0"/>
          </a:p>
          <a:p>
            <a:pPr lvl="1"/>
            <a:r>
              <a:rPr lang="en-US" sz="1800" dirty="0"/>
              <a:t>	Mohan </a:t>
            </a:r>
            <a:r>
              <a:rPr lang="en-US" sz="1800" dirty="0" err="1"/>
              <a:t>Vemuri</a:t>
            </a:r>
            <a:r>
              <a:rPr lang="en-US" sz="1800" dirty="0"/>
              <a:t> and Mark Powers, Life Technologies</a:t>
            </a:r>
          </a:p>
          <a:p>
            <a:r>
              <a:rPr lang="en-US" sz="2000" b="1" dirty="0"/>
              <a:t>Overview of working groups</a:t>
            </a:r>
          </a:p>
          <a:p>
            <a:pPr lvl="1"/>
            <a:r>
              <a:rPr lang="en-US" sz="2000" dirty="0"/>
              <a:t>	</a:t>
            </a:r>
            <a:r>
              <a:rPr lang="en-US" sz="1800" dirty="0"/>
              <a:t>Curt </a:t>
            </a:r>
            <a:r>
              <a:rPr lang="en-US" sz="1800" dirty="0" err="1"/>
              <a:t>Civin</a:t>
            </a:r>
            <a:endParaRPr lang="en-US" sz="1800" dirty="0"/>
          </a:p>
          <a:p>
            <a:pPr lvl="1"/>
            <a:r>
              <a:rPr lang="en-US" sz="1800" dirty="0"/>
              <a:t>	Sarah </a:t>
            </a:r>
            <a:r>
              <a:rPr lang="en-US" sz="1800" dirty="0" err="1"/>
              <a:t>Netzel</a:t>
            </a:r>
            <a:r>
              <a:rPr lang="en-US" sz="1800" dirty="0"/>
              <a:t>-Arnett</a:t>
            </a:r>
          </a:p>
          <a:p>
            <a:r>
              <a:rPr lang="en-US" sz="2000" b="1" dirty="0"/>
              <a:t>Technology Updates </a:t>
            </a:r>
            <a:endParaRPr lang="en-US" sz="2000" dirty="0"/>
          </a:p>
          <a:p>
            <a:pPr lvl="1"/>
            <a:r>
              <a:rPr lang="en-US" sz="2000" dirty="0"/>
              <a:t>	</a:t>
            </a:r>
            <a:r>
              <a:rPr lang="en-US" sz="1800" dirty="0"/>
              <a:t>Bruce Yu</a:t>
            </a:r>
          </a:p>
          <a:p>
            <a:pPr lvl="1"/>
            <a:r>
              <a:rPr lang="en-US" sz="1800" dirty="0"/>
              <a:t>	Scott Devine</a:t>
            </a:r>
            <a:endParaRPr lang="en-US" sz="1800" dirty="0" smtClean="0"/>
          </a:p>
          <a:p>
            <a:r>
              <a:rPr lang="en-US" sz="2000" b="1" dirty="0" smtClean="0"/>
              <a:t>Brief Presentations by three 2011 MSCRF </a:t>
            </a:r>
            <a:r>
              <a:rPr lang="en-US" sz="2000" b="1" dirty="0"/>
              <a:t>Recipients </a:t>
            </a:r>
          </a:p>
          <a:p>
            <a:pPr lvl="1"/>
            <a:r>
              <a:rPr lang="en-US" sz="2000" dirty="0"/>
              <a:t>	</a:t>
            </a:r>
            <a:r>
              <a:rPr lang="en-US" sz="1800" dirty="0"/>
              <a:t>Maria </a:t>
            </a:r>
            <a:r>
              <a:rPr lang="en-US" sz="1800" dirty="0" err="1"/>
              <a:t>Nurminskaya</a:t>
            </a:r>
            <a:endParaRPr lang="en-US" sz="1800" dirty="0"/>
          </a:p>
          <a:p>
            <a:pPr lvl="1"/>
            <a:r>
              <a:rPr lang="en-US" sz="1800" dirty="0"/>
              <a:t>	Paul </a:t>
            </a:r>
            <a:r>
              <a:rPr lang="en-US" sz="1800" dirty="0" err="1"/>
              <a:t>Yarowski</a:t>
            </a:r>
            <a:endParaRPr lang="en-US" sz="1800" dirty="0"/>
          </a:p>
          <a:p>
            <a:pPr lvl="1"/>
            <a:r>
              <a:rPr lang="en-US" sz="1800" dirty="0"/>
              <a:t>	</a:t>
            </a:r>
            <a:r>
              <a:rPr lang="en-US" sz="1800" dirty="0" err="1" smtClean="0"/>
              <a:t>Feyruz</a:t>
            </a:r>
            <a:r>
              <a:rPr lang="en-US" sz="1800" dirty="0" smtClean="0"/>
              <a:t> </a:t>
            </a:r>
            <a:r>
              <a:rPr lang="en-US" sz="1800" dirty="0" err="1"/>
              <a:t>Rassool</a:t>
            </a:r>
            <a:endParaRPr lang="en-US" sz="1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79226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Maryland Stem Cell Research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/>
              <a:t>Gincel</a:t>
            </a:r>
            <a:r>
              <a:rPr lang="en-US" dirty="0"/>
              <a:t>,</a:t>
            </a:r>
            <a:r>
              <a:rPr lang="en-US" dirty="0" smtClean="0"/>
              <a:t> PhD (Director, MSCRF/TEDCO, State of Maryland)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72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Cell Center Mission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Develop and support a highly collaborative and interdisciplinary environment that promotes stem cell research</a:t>
            </a:r>
          </a:p>
          <a:p>
            <a:r>
              <a:rPr lang="en-US" dirty="0"/>
              <a:t>Encourage translation of discoveries into innovative and beneficial clinical applications that  enhance the diagnosis, treatment and prevention of human diseases </a:t>
            </a:r>
          </a:p>
          <a:p>
            <a:r>
              <a:rPr lang="en-US" dirty="0"/>
              <a:t>Establish synergistic collaborations among academia, business and federal laboratories located in Maryland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56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Stem Cell Consortium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Services:</a:t>
            </a:r>
            <a:r>
              <a:rPr lang="en-US" b="1" dirty="0" smtClean="0"/>
              <a:t> Paragon </a:t>
            </a:r>
            <a:r>
              <a:rPr lang="en-US" b="1" dirty="0" err="1"/>
              <a:t>Bioservices</a:t>
            </a:r>
            <a:r>
              <a:rPr lang="en-US" b="1" dirty="0"/>
              <a:t>, </a:t>
            </a:r>
            <a:r>
              <a:rPr lang="en-US" b="1" dirty="0" err="1"/>
              <a:t>BioPark</a:t>
            </a:r>
            <a:endParaRPr lang="en-US" b="1" dirty="0" smtClean="0"/>
          </a:p>
          <a:p>
            <a:pPr lvl="1"/>
            <a:r>
              <a:rPr lang="en-US" dirty="0" smtClean="0"/>
              <a:t>James </a:t>
            </a:r>
            <a:r>
              <a:rPr lang="en-US" dirty="0" err="1" smtClean="0"/>
              <a:t>Goolsby</a:t>
            </a:r>
            <a:r>
              <a:rPr lang="en-US" dirty="0" smtClean="0"/>
              <a:t>, PhD</a:t>
            </a:r>
          </a:p>
          <a:p>
            <a:pPr>
              <a:buNone/>
            </a:pPr>
            <a:r>
              <a:rPr lang="en-US" dirty="0"/>
              <a:t>				</a:t>
            </a:r>
            <a:endParaRPr lang="en-US" dirty="0" smtClean="0"/>
          </a:p>
          <a:p>
            <a:r>
              <a:rPr lang="en-US" b="1" u="sng" dirty="0" smtClean="0"/>
              <a:t>Education:</a:t>
            </a:r>
            <a:r>
              <a:rPr lang="en-US" b="1" dirty="0" smtClean="0"/>
              <a:t> Life Technologies </a:t>
            </a:r>
          </a:p>
          <a:p>
            <a:pPr lvl="1"/>
            <a:r>
              <a:rPr lang="en-US" dirty="0" smtClean="0"/>
              <a:t>Mohan </a:t>
            </a:r>
            <a:r>
              <a:rPr lang="en-US" dirty="0" err="1" smtClean="0"/>
              <a:t>Vemuri</a:t>
            </a:r>
            <a:r>
              <a:rPr lang="en-US" dirty="0" smtClean="0"/>
              <a:t>, PhD</a:t>
            </a:r>
          </a:p>
          <a:p>
            <a:pPr lvl="1"/>
            <a:r>
              <a:rPr lang="en-US" dirty="0" smtClean="0"/>
              <a:t>Mark Powers, PhD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96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Technologies on Campus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Bruce Yu</a:t>
            </a:r>
            <a:r>
              <a:rPr lang="en-US" b="1" dirty="0" smtClean="0"/>
              <a:t>, PhD, </a:t>
            </a:r>
            <a:r>
              <a:rPr lang="en-US" dirty="0"/>
              <a:t>Associate Professor at the </a:t>
            </a:r>
            <a:r>
              <a:rPr lang="en-US" dirty="0" err="1"/>
              <a:t>Fischell</a:t>
            </a:r>
            <a:r>
              <a:rPr lang="en-US" dirty="0"/>
              <a:t> Department of Bioengineering (UMCP) and</a:t>
            </a:r>
            <a:r>
              <a:rPr lang="en-US" dirty="0" smtClean="0"/>
              <a:t> School </a:t>
            </a:r>
            <a:r>
              <a:rPr lang="en-US" dirty="0"/>
              <a:t>of Pharmacy (UMB)</a:t>
            </a:r>
          </a:p>
          <a:p>
            <a:pPr lvl="1"/>
            <a:r>
              <a:rPr lang="en-US" dirty="0">
                <a:hlinkClick r:id="rId3"/>
              </a:rPr>
              <a:t>byu@rx.umaryland.edu</a:t>
            </a:r>
            <a:endParaRPr lang="en-US" dirty="0"/>
          </a:p>
          <a:p>
            <a:r>
              <a:rPr lang="en-US" b="1" dirty="0"/>
              <a:t>Scott </a:t>
            </a:r>
            <a:r>
              <a:rPr lang="en-US" b="1" dirty="0" smtClean="0"/>
              <a:t>Devine, PhD</a:t>
            </a:r>
            <a:r>
              <a:rPr lang="en-US" dirty="0" smtClean="0"/>
              <a:t>, </a:t>
            </a:r>
            <a:r>
              <a:rPr lang="en-US" dirty="0"/>
              <a:t>Associate Professor, Dept. of Medicine (Endocrinology), Institute for Genome Sciences</a:t>
            </a:r>
            <a:endParaRPr lang="en-US" i="1" dirty="0"/>
          </a:p>
          <a:p>
            <a:pPr lvl="1"/>
            <a:r>
              <a:rPr lang="en-US" dirty="0">
                <a:hlinkClick r:id="rId4"/>
              </a:rPr>
              <a:t>sdevine@som.umaryland.edu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534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Working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Intestinal stem </a:t>
            </a:r>
            <a:r>
              <a:rPr lang="en-US" dirty="0" smtClean="0"/>
              <a:t>cells</a:t>
            </a:r>
          </a:p>
          <a:p>
            <a:r>
              <a:rPr lang="en-US" dirty="0" smtClean="0"/>
              <a:t>Cardiovascular </a:t>
            </a:r>
            <a:r>
              <a:rPr lang="en-US" dirty="0"/>
              <a:t>stem cells</a:t>
            </a:r>
          </a:p>
          <a:p>
            <a:r>
              <a:rPr lang="en-US" dirty="0" smtClean="0"/>
              <a:t>Neural </a:t>
            </a:r>
            <a:r>
              <a:rPr lang="en-US" dirty="0"/>
              <a:t>stem cells </a:t>
            </a:r>
            <a:endParaRPr lang="en-US" dirty="0" smtClean="0"/>
          </a:p>
          <a:p>
            <a:r>
              <a:rPr lang="en-US" dirty="0"/>
              <a:t>Hematopoietic and cancer stem </a:t>
            </a:r>
            <a:r>
              <a:rPr lang="en-US" dirty="0" smtClean="0"/>
              <a:t>cells</a:t>
            </a:r>
            <a:endParaRPr lang="en-US" dirty="0"/>
          </a:p>
          <a:p>
            <a:r>
              <a:rPr lang="en-US" dirty="0" smtClean="0"/>
              <a:t>Skeletal (Muscle</a:t>
            </a:r>
            <a:r>
              <a:rPr lang="en-US" dirty="0"/>
              <a:t>, </a:t>
            </a:r>
            <a:r>
              <a:rPr lang="en-US" dirty="0" smtClean="0"/>
              <a:t>Cartilage, Fat </a:t>
            </a:r>
            <a:r>
              <a:rPr lang="en-US" dirty="0"/>
              <a:t>and </a:t>
            </a:r>
            <a:r>
              <a:rPr lang="en-US" dirty="0" smtClean="0"/>
              <a:t>Bone) </a:t>
            </a:r>
            <a:r>
              <a:rPr lang="en-US" dirty="0"/>
              <a:t>stem </a:t>
            </a:r>
            <a:r>
              <a:rPr lang="en-US" dirty="0" smtClean="0"/>
              <a:t>cells</a:t>
            </a:r>
          </a:p>
          <a:p>
            <a:r>
              <a:rPr lang="en-US" dirty="0" err="1" smtClean="0"/>
              <a:t>iPS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evelopment 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558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7592"/>
            <a:ext cx="8229600" cy="687208"/>
          </a:xfrm>
        </p:spPr>
        <p:txBody>
          <a:bodyPr>
            <a:normAutofit fontScale="90000"/>
          </a:bodyPr>
          <a:lstStyle/>
          <a:p>
            <a:r>
              <a:rPr lang="en-US" dirty="0"/>
              <a:t>Group Members</a:t>
            </a:r>
          </a:p>
        </p:txBody>
      </p:sp>
      <p:pic>
        <p:nvPicPr>
          <p:cNvPr id="4" name="Content Placeholder 3" descr="Group_Members_Aug1_2011-rev.pdf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69" b="25647"/>
          <a:stretch/>
        </p:blipFill>
        <p:spPr>
          <a:xfrm>
            <a:off x="228600" y="1739900"/>
            <a:ext cx="8686800" cy="4991100"/>
          </a:xfrm>
        </p:spPr>
      </p:pic>
    </p:spTree>
    <p:extLst>
      <p:ext uri="{BB962C8B-B14F-4D97-AF65-F5344CB8AC3E}">
        <p14:creationId xmlns:p14="http://schemas.microsoft.com/office/powerpoint/2010/main" val="3323002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of Working Groups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Develop collaborative research teams</a:t>
            </a:r>
          </a:p>
          <a:p>
            <a:r>
              <a:rPr lang="en-US" dirty="0"/>
              <a:t>Promote </a:t>
            </a:r>
            <a:r>
              <a:rPr lang="en-US" dirty="0" smtClean="0"/>
              <a:t>interactions </a:t>
            </a:r>
            <a:r>
              <a:rPr lang="en-US" dirty="0"/>
              <a:t>of basic researchers </a:t>
            </a:r>
            <a:r>
              <a:rPr lang="en-US" dirty="0" smtClean="0"/>
              <a:t> in translational and </a:t>
            </a:r>
            <a:r>
              <a:rPr lang="en-US" dirty="0"/>
              <a:t>clinical</a:t>
            </a:r>
            <a:r>
              <a:rPr lang="en-US" dirty="0" smtClean="0"/>
              <a:t> projects</a:t>
            </a:r>
          </a:p>
          <a:p>
            <a:r>
              <a:rPr lang="en-US" dirty="0"/>
              <a:t>Generate successful research projects and funding proposals by providing opportunities to present</a:t>
            </a:r>
            <a:r>
              <a:rPr lang="en-US" dirty="0" smtClean="0"/>
              <a:t> and discuss research </a:t>
            </a:r>
            <a:r>
              <a:rPr lang="en-US" dirty="0"/>
              <a:t>findings and experimental proposals</a:t>
            </a:r>
            <a:r>
              <a:rPr lang="en-US" dirty="0" smtClean="0"/>
              <a:t> among a </a:t>
            </a:r>
            <a:r>
              <a:rPr lang="en-US" dirty="0"/>
              <a:t>multidisciplinary team of colleagues</a:t>
            </a:r>
          </a:p>
        </p:txBody>
      </p:sp>
    </p:spTree>
    <p:extLst>
      <p:ext uri="{BB962C8B-B14F-4D97-AF65-F5344CB8AC3E}">
        <p14:creationId xmlns:p14="http://schemas.microsoft.com/office/powerpoint/2010/main" val="139631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606</Words>
  <Application>Microsoft Macintosh PowerPoint</Application>
  <PresentationFormat>On-screen Show (4:3)</PresentationFormat>
  <Paragraphs>100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Center for Stem Cell Biology &amp; Regenerative Medicine</vt:lpstr>
      <vt:lpstr>Agenda</vt:lpstr>
      <vt:lpstr>Maryland Stem Cell Research Funding</vt:lpstr>
      <vt:lpstr>Stem Cell Center Mission </vt:lpstr>
      <vt:lpstr>Stem Cell Consortium</vt:lpstr>
      <vt:lpstr>Technologies on Campus</vt:lpstr>
      <vt:lpstr>Current Working Groups</vt:lpstr>
      <vt:lpstr>Group Members</vt:lpstr>
      <vt:lpstr>Goals of Working Groups</vt:lpstr>
      <vt:lpstr>Expectations &amp; Deadlines</vt:lpstr>
      <vt:lpstr>2011 MSCRF Recipients</vt:lpstr>
      <vt:lpstr>2011 MSCRF Recipients</vt:lpstr>
      <vt:lpstr>Next Steps</vt:lpstr>
    </vt:vector>
  </TitlesOfParts>
  <Company>Univ of Maryland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Miek Ouwerkerk-Segers</cp:lastModifiedBy>
  <cp:revision>48</cp:revision>
  <cp:lastPrinted>2011-08-01T13:26:50Z</cp:lastPrinted>
  <dcterms:created xsi:type="dcterms:W3CDTF">2011-07-31T20:51:12Z</dcterms:created>
  <dcterms:modified xsi:type="dcterms:W3CDTF">2011-08-01T15:39:07Z</dcterms:modified>
</cp:coreProperties>
</file>